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09" r:id="rId2"/>
    <p:sldId id="316" r:id="rId3"/>
    <p:sldId id="300" r:id="rId4"/>
    <p:sldId id="261" r:id="rId5"/>
    <p:sldId id="311" r:id="rId6"/>
    <p:sldId id="313" r:id="rId7"/>
    <p:sldId id="314" r:id="rId8"/>
    <p:sldId id="315" r:id="rId9"/>
    <p:sldId id="318" r:id="rId10"/>
    <p:sldId id="317" r:id="rId11"/>
    <p:sldId id="319" r:id="rId12"/>
    <p:sldId id="320" r:id="rId13"/>
    <p:sldId id="321" r:id="rId14"/>
    <p:sldId id="322" r:id="rId15"/>
    <p:sldId id="323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812B"/>
    <a:srgbClr val="C0D2A4"/>
    <a:srgbClr val="FEEDB8"/>
    <a:srgbClr val="FDDF7F"/>
    <a:srgbClr val="FDD44F"/>
    <a:srgbClr val="FDDB6F"/>
    <a:srgbClr val="339933"/>
    <a:srgbClr val="FEE38C"/>
    <a:srgbClr val="4CC4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308" autoAdjust="0"/>
    <p:restoredTop sz="95082" autoAdjust="0"/>
  </p:normalViewPr>
  <p:slideViewPr>
    <p:cSldViewPr>
      <p:cViewPr varScale="1">
        <p:scale>
          <a:sx n="70" d="100"/>
          <a:sy n="70" d="100"/>
        </p:scale>
        <p:origin x="-12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AE7E6D-ED03-4F3A-961A-B3C208340DC8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F52575C-3A3F-432F-BEE6-18971E221BAC}">
      <dgm:prSet phldrT="[Text]" custT="1"/>
      <dgm:spPr>
        <a:ln w="3175">
          <a:solidFill>
            <a:schemeClr val="tx1"/>
          </a:solidFill>
        </a:ln>
      </dgm:spPr>
      <dgm:t>
        <a:bodyPr/>
        <a:lstStyle/>
        <a:p>
          <a:pPr>
            <a:lnSpc>
              <a:spcPct val="90000"/>
            </a:lnSpc>
            <a:spcBef>
              <a:spcPct val="0"/>
            </a:spcBef>
          </a:pPr>
          <a:r>
            <a:rPr lang="en-US" sz="1200" b="1" dirty="0" smtClean="0">
              <a:latin typeface="Century Gothic" pitchFamily="34" charset="0"/>
            </a:rPr>
            <a:t>Classes and workshops are open to the public and SCE employees free of charge, and provide energy education in the areas of:</a:t>
          </a:r>
        </a:p>
        <a:p>
          <a:pPr>
            <a:lnSpc>
              <a:spcPct val="0"/>
            </a:lnSpc>
            <a:spcBef>
              <a:spcPts val="0"/>
            </a:spcBef>
          </a:pPr>
          <a:endParaRPr lang="en-US" sz="800" b="0" dirty="0" smtClean="0">
            <a:latin typeface="Century Gothic" pitchFamily="34" charset="0"/>
          </a:endParaRPr>
        </a:p>
        <a:p>
          <a:pPr>
            <a:lnSpc>
              <a:spcPct val="0"/>
            </a:lnSpc>
            <a:spcBef>
              <a:spcPts val="0"/>
            </a:spcBef>
          </a:pPr>
          <a:r>
            <a:rPr lang="en-US" sz="800" b="0" dirty="0" smtClean="0">
              <a:latin typeface="Century Gothic" pitchFamily="34" charset="0"/>
            </a:rPr>
            <a:t>	</a:t>
          </a:r>
        </a:p>
        <a:p>
          <a:pPr>
            <a:lnSpc>
              <a:spcPts val="1300"/>
            </a:lnSpc>
            <a:spcBef>
              <a:spcPts val="0"/>
            </a:spcBef>
          </a:pPr>
          <a:r>
            <a:rPr lang="en-US" sz="1000" b="0" dirty="0" smtClean="0">
              <a:latin typeface="Century Gothic" pitchFamily="34" charset="0"/>
            </a:rPr>
            <a:t>▪  Codes and Standards, Construction  &amp; Software			▪  Lighting Technologies</a:t>
          </a:r>
        </a:p>
        <a:p>
          <a:pPr>
            <a:lnSpc>
              <a:spcPts val="1300"/>
            </a:lnSpc>
            <a:spcBef>
              <a:spcPct val="0"/>
            </a:spcBef>
          </a:pPr>
          <a:r>
            <a:rPr lang="en-US" sz="1000" b="0" dirty="0" smtClean="0">
              <a:latin typeface="Century Gothic" pitchFamily="34" charset="0"/>
            </a:rPr>
            <a:t>▪  Energy Management Controls					▪  Energy Strategies</a:t>
          </a:r>
        </a:p>
        <a:p>
          <a:pPr>
            <a:lnSpc>
              <a:spcPts val="1300"/>
            </a:lnSpc>
            <a:spcBef>
              <a:spcPct val="0"/>
            </a:spcBef>
          </a:pPr>
          <a:r>
            <a:rPr lang="en-US" sz="1000" b="0" dirty="0" smtClean="0">
              <a:latin typeface="Century Gothic" pitchFamily="34" charset="0"/>
            </a:rPr>
            <a:t>▪  Electricity Fundamentals					▪  Foodservice Technologies</a:t>
          </a:r>
        </a:p>
        <a:p>
          <a:pPr>
            <a:lnSpc>
              <a:spcPts val="1300"/>
            </a:lnSpc>
            <a:spcBef>
              <a:spcPct val="0"/>
            </a:spcBef>
          </a:pPr>
          <a:r>
            <a:rPr lang="en-US" sz="1000" b="0" dirty="0" smtClean="0">
              <a:latin typeface="Century Gothic" pitchFamily="34" charset="0"/>
            </a:rPr>
            <a:t>▪  Heating, Ventilating and Air Conditioning/Refrigeration (HVACR)	▪  Pumps &amp; Water Delivery</a:t>
          </a:r>
        </a:p>
        <a:p>
          <a:pPr>
            <a:lnSpc>
              <a:spcPts val="1300"/>
            </a:lnSpc>
            <a:spcBef>
              <a:spcPct val="0"/>
            </a:spcBef>
          </a:pPr>
          <a:r>
            <a:rPr lang="en-US" sz="1000" b="0" dirty="0" smtClean="0">
              <a:latin typeface="Century Gothic" pitchFamily="34" charset="0"/>
            </a:rPr>
            <a:t>▪  Solar – Commercial, Contractor					▪  Demand Response</a:t>
          </a:r>
        </a:p>
        <a:p>
          <a:pPr>
            <a:lnSpc>
              <a:spcPts val="1300"/>
            </a:lnSpc>
            <a:spcBef>
              <a:spcPct val="0"/>
            </a:spcBef>
          </a:pPr>
          <a:r>
            <a:rPr lang="en-US" sz="1000" b="0" dirty="0" smtClean="0">
              <a:latin typeface="Century Gothic" pitchFamily="34" charset="0"/>
            </a:rPr>
            <a:t>▪  Commercial &amp; Industrial Technologies	</a:t>
          </a:r>
        </a:p>
        <a:p>
          <a:pPr>
            <a:lnSpc>
              <a:spcPct val="90000"/>
            </a:lnSpc>
            <a:spcBef>
              <a:spcPct val="0"/>
            </a:spcBef>
          </a:pPr>
          <a:endParaRPr lang="en-US" sz="1000" b="0" dirty="0" smtClean="0">
            <a:latin typeface="Century Gothic" pitchFamily="34" charset="0"/>
          </a:endParaRPr>
        </a:p>
        <a:p>
          <a:pPr>
            <a:lnSpc>
              <a:spcPct val="90000"/>
            </a:lnSpc>
            <a:spcBef>
              <a:spcPct val="0"/>
            </a:spcBef>
          </a:pPr>
          <a:endParaRPr lang="en-US" sz="1000" b="0" dirty="0" smtClean="0">
            <a:latin typeface="Century Gothic" pitchFamily="34" charset="0"/>
          </a:endParaRPr>
        </a:p>
        <a:p>
          <a:pPr>
            <a:lnSpc>
              <a:spcPct val="90000"/>
            </a:lnSpc>
            <a:spcBef>
              <a:spcPct val="0"/>
            </a:spcBef>
          </a:pPr>
          <a:endParaRPr lang="en-US" sz="1000" b="0" dirty="0" smtClean="0">
            <a:latin typeface="Century Gothic" pitchFamily="34" charset="0"/>
          </a:endParaRPr>
        </a:p>
        <a:p>
          <a:pPr>
            <a:lnSpc>
              <a:spcPct val="90000"/>
            </a:lnSpc>
            <a:spcBef>
              <a:spcPct val="0"/>
            </a:spcBef>
          </a:pPr>
          <a:r>
            <a:rPr lang="en-US" sz="1100" b="1" dirty="0" smtClean="0">
              <a:latin typeface="Century Gothic" pitchFamily="34" charset="0"/>
            </a:rPr>
            <a:t>Many of the classes and workshops are accredited and count toward industry certification including:</a:t>
          </a:r>
        </a:p>
        <a:p>
          <a:pPr>
            <a:lnSpc>
              <a:spcPct val="90000"/>
            </a:lnSpc>
            <a:spcBef>
              <a:spcPct val="0"/>
            </a:spcBef>
          </a:pPr>
          <a:endParaRPr lang="en-US" sz="800" b="0" dirty="0" smtClean="0">
            <a:latin typeface="Century Gothic" pitchFamily="34" charset="0"/>
          </a:endParaRPr>
        </a:p>
        <a:p>
          <a:pPr>
            <a:lnSpc>
              <a:spcPts val="1300"/>
            </a:lnSpc>
            <a:spcBef>
              <a:spcPct val="0"/>
            </a:spcBef>
          </a:pPr>
          <a:r>
            <a:rPr lang="en-US" sz="1000" b="0" dirty="0" smtClean="0">
              <a:latin typeface="Century Gothic" pitchFamily="34" charset="0"/>
            </a:rPr>
            <a:t>▪  American Institute of Architects  (AIA) Learning Units</a:t>
          </a:r>
        </a:p>
        <a:p>
          <a:pPr>
            <a:lnSpc>
              <a:spcPts val="1300"/>
            </a:lnSpc>
            <a:spcBef>
              <a:spcPct val="0"/>
            </a:spcBef>
          </a:pPr>
          <a:r>
            <a:rPr lang="en-US" sz="1000" b="0" dirty="0" smtClean="0">
              <a:latin typeface="Century Gothic" pitchFamily="34" charset="0"/>
            </a:rPr>
            <a:t>▪  California Advanced Lighting Controls Training Program (CALCTP) Certification</a:t>
          </a:r>
        </a:p>
        <a:p>
          <a:pPr>
            <a:lnSpc>
              <a:spcPts val="1300"/>
            </a:lnSpc>
            <a:spcBef>
              <a:spcPct val="0"/>
            </a:spcBef>
          </a:pPr>
          <a:r>
            <a:rPr lang="en-US" sz="1000" b="0" dirty="0" smtClean="0">
              <a:latin typeface="Century Gothic" pitchFamily="34" charset="0"/>
            </a:rPr>
            <a:t>▪  Institute of Heating &amp; Air Conditioning Industries Inc. (IHACI) Certification</a:t>
          </a:r>
        </a:p>
        <a:p>
          <a:pPr>
            <a:lnSpc>
              <a:spcPts val="1300"/>
            </a:lnSpc>
            <a:spcBef>
              <a:spcPct val="0"/>
            </a:spcBef>
          </a:pPr>
          <a:r>
            <a:rPr lang="en-US" sz="1000" b="0" dirty="0" smtClean="0">
              <a:latin typeface="Century Gothic" pitchFamily="34" charset="0"/>
            </a:rPr>
            <a:t>▪  North American Technician Excellence (NATE) Certification</a:t>
          </a:r>
        </a:p>
        <a:p>
          <a:pPr>
            <a:lnSpc>
              <a:spcPts val="1300"/>
            </a:lnSpc>
            <a:spcBef>
              <a:spcPct val="0"/>
            </a:spcBef>
          </a:pPr>
          <a:r>
            <a:rPr lang="en-US" sz="1000" b="0" dirty="0" smtClean="0">
              <a:latin typeface="Century Gothic" pitchFamily="34" charset="0"/>
            </a:rPr>
            <a:t>▪  Building Operator Certification (BOC)</a:t>
          </a:r>
        </a:p>
        <a:p>
          <a:pPr>
            <a:lnSpc>
              <a:spcPct val="90000"/>
            </a:lnSpc>
            <a:spcBef>
              <a:spcPct val="0"/>
            </a:spcBef>
          </a:pPr>
          <a:r>
            <a:rPr lang="en-US" sz="1000" b="0" dirty="0" smtClean="0">
              <a:latin typeface="Century Gothic" pitchFamily="34" charset="0"/>
            </a:rPr>
            <a:t>▪  Foodservice Consultants Society International (FCSI) Continuing Education Units (CEUs)  </a:t>
          </a:r>
        </a:p>
        <a:p>
          <a:pPr>
            <a:lnSpc>
              <a:spcPts val="1300"/>
            </a:lnSpc>
            <a:spcBef>
              <a:spcPct val="0"/>
            </a:spcBef>
          </a:pPr>
          <a:endParaRPr lang="en-US" sz="1000" b="0" dirty="0" smtClean="0">
            <a:latin typeface="Century Gothic" pitchFamily="34" charset="0"/>
          </a:endParaRPr>
        </a:p>
        <a:p>
          <a:pPr>
            <a:lnSpc>
              <a:spcPct val="90000"/>
            </a:lnSpc>
            <a:spcBef>
              <a:spcPct val="0"/>
            </a:spcBef>
          </a:pPr>
          <a:endParaRPr lang="en-US" sz="1000" b="0" dirty="0" smtClean="0">
            <a:latin typeface="Century Gothic" pitchFamily="34" charset="0"/>
          </a:endParaRPr>
        </a:p>
        <a:p>
          <a:pPr>
            <a:lnSpc>
              <a:spcPct val="90000"/>
            </a:lnSpc>
            <a:spcBef>
              <a:spcPct val="0"/>
            </a:spcBef>
          </a:pPr>
          <a:endParaRPr lang="en-US" sz="1000" b="0" dirty="0" smtClean="0">
            <a:latin typeface="Century Gothic" pitchFamily="34" charset="0"/>
          </a:endParaRPr>
        </a:p>
      </dgm:t>
    </dgm:pt>
    <dgm:pt modelId="{40232327-A55C-4F0D-A739-B0F417B0D324}" type="parTrans" cxnId="{F53710CA-332B-4D2F-9236-1844869B52E1}">
      <dgm:prSet/>
      <dgm:spPr/>
      <dgm:t>
        <a:bodyPr/>
        <a:lstStyle/>
        <a:p>
          <a:endParaRPr lang="en-US"/>
        </a:p>
      </dgm:t>
    </dgm:pt>
    <dgm:pt modelId="{8FD673CC-E740-4B58-A032-BF53CBF28015}" type="sibTrans" cxnId="{F53710CA-332B-4D2F-9236-1844869B52E1}">
      <dgm:prSet/>
      <dgm:spPr/>
      <dgm:t>
        <a:bodyPr/>
        <a:lstStyle/>
        <a:p>
          <a:endParaRPr lang="en-US"/>
        </a:p>
      </dgm:t>
    </dgm:pt>
    <dgm:pt modelId="{002F4725-C5BA-4A3B-A396-85C43525C00D}" type="pres">
      <dgm:prSet presAssocID="{C6AE7E6D-ED03-4F3A-961A-B3C208340DC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DAF4A51-6C77-4B35-BC3C-957CD9EF6BBB}" type="pres">
      <dgm:prSet presAssocID="{AF52575C-3A3F-432F-BEE6-18971E221BAC}" presName="composite" presStyleCnt="0"/>
      <dgm:spPr/>
    </dgm:pt>
    <dgm:pt modelId="{79E6AD74-F713-4C69-9699-0543D6DB0F0E}" type="pres">
      <dgm:prSet presAssocID="{AF52575C-3A3F-432F-BEE6-18971E221BAC}" presName="rect1" presStyleLbl="trAlignAcc1" presStyleIdx="0" presStyleCnt="1" custScaleX="91908" custScaleY="200114" custLinFactNeighborX="-4958" custLinFactNeighborY="-88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2EFF2B-EE86-4069-8E95-C37019D0AF0B}" type="pres">
      <dgm:prSet presAssocID="{AF52575C-3A3F-432F-BEE6-18971E221BAC}" presName="rect2" presStyleLbl="fgImgPlace1" presStyleIdx="0" presStyleCnt="1" custScaleX="114513" custScaleY="57304" custLinFactNeighborX="-5595" custLinFactNeighborY="-52584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2000" r="-12000"/>
          </a:stretch>
        </a:blipFill>
      </dgm:spPr>
      <dgm:t>
        <a:bodyPr/>
        <a:lstStyle/>
        <a:p>
          <a:endParaRPr lang="en-US"/>
        </a:p>
      </dgm:t>
    </dgm:pt>
  </dgm:ptLst>
  <dgm:cxnLst>
    <dgm:cxn modelId="{85043571-2B3F-4125-BE6F-8621AC359544}" type="presOf" srcId="{AF52575C-3A3F-432F-BEE6-18971E221BAC}" destId="{79E6AD74-F713-4C69-9699-0543D6DB0F0E}" srcOrd="0" destOrd="0" presId="urn:microsoft.com/office/officeart/2008/layout/PictureStrips"/>
    <dgm:cxn modelId="{89C7D898-1CF9-49AA-AFD5-2B07B3B219A0}" type="presOf" srcId="{C6AE7E6D-ED03-4F3A-961A-B3C208340DC8}" destId="{002F4725-C5BA-4A3B-A396-85C43525C00D}" srcOrd="0" destOrd="0" presId="urn:microsoft.com/office/officeart/2008/layout/PictureStrips"/>
    <dgm:cxn modelId="{F53710CA-332B-4D2F-9236-1844869B52E1}" srcId="{C6AE7E6D-ED03-4F3A-961A-B3C208340DC8}" destId="{AF52575C-3A3F-432F-BEE6-18971E221BAC}" srcOrd="0" destOrd="0" parTransId="{40232327-A55C-4F0D-A739-B0F417B0D324}" sibTransId="{8FD673CC-E740-4B58-A032-BF53CBF28015}"/>
    <dgm:cxn modelId="{FE05662A-B6D6-47D9-B033-27F3DE5BC6DF}" type="presParOf" srcId="{002F4725-C5BA-4A3B-A396-85C43525C00D}" destId="{7DAF4A51-6C77-4B35-BC3C-957CD9EF6BBB}" srcOrd="0" destOrd="0" presId="urn:microsoft.com/office/officeart/2008/layout/PictureStrips"/>
    <dgm:cxn modelId="{72E9E0CB-BAC9-4B0F-8C84-ABB77E4C0FAC}" type="presParOf" srcId="{7DAF4A51-6C77-4B35-BC3C-957CD9EF6BBB}" destId="{79E6AD74-F713-4C69-9699-0543D6DB0F0E}" srcOrd="0" destOrd="0" presId="urn:microsoft.com/office/officeart/2008/layout/PictureStrips"/>
    <dgm:cxn modelId="{E4361E60-E165-4A9D-8378-4D5F7011EAA7}" type="presParOf" srcId="{7DAF4A51-6C77-4B35-BC3C-957CD9EF6BBB}" destId="{4F2EFF2B-EE86-4069-8E95-C37019D0AF0B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E6AD74-F713-4C69-9699-0543D6DB0F0E}">
      <dsp:nvSpPr>
        <dsp:cNvPr id="0" name=""/>
        <dsp:cNvSpPr/>
      </dsp:nvSpPr>
      <dsp:spPr>
        <a:xfrm>
          <a:off x="523479" y="139332"/>
          <a:ext cx="7858525" cy="5347062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3175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0984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latin typeface="Century Gothic" pitchFamily="34" charset="0"/>
            </a:rPr>
            <a:t>Classes and workshops are open to the public and SCE employees free of charge, and provide energy education in the areas of:</a:t>
          </a:r>
        </a:p>
        <a:p>
          <a:pPr lvl="0" algn="l" defTabSz="533400">
            <a:lnSpc>
              <a:spcPct val="0"/>
            </a:lnSpc>
            <a:spcBef>
              <a:spcPct val="0"/>
            </a:spcBef>
            <a:spcAft>
              <a:spcPct val="35000"/>
            </a:spcAft>
          </a:pPr>
          <a:endParaRPr lang="en-US" sz="800" b="0" kern="1200" dirty="0" smtClean="0">
            <a:latin typeface="Century Gothic" pitchFamily="34" charset="0"/>
          </a:endParaRPr>
        </a:p>
        <a:p>
          <a:pPr lvl="0" algn="l" defTabSz="533400">
            <a:lnSpc>
              <a:spcPct val="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dirty="0" smtClean="0">
              <a:latin typeface="Century Gothic" pitchFamily="34" charset="0"/>
            </a:rPr>
            <a:t>	</a:t>
          </a:r>
        </a:p>
        <a:p>
          <a:pPr lvl="0" algn="l" defTabSz="533400">
            <a:lnSpc>
              <a:spcPts val="13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smtClean="0">
              <a:latin typeface="Century Gothic" pitchFamily="34" charset="0"/>
            </a:rPr>
            <a:t>▪  Codes and Standards, Construction  &amp; Software			▪  Lighting Technologies</a:t>
          </a:r>
        </a:p>
        <a:p>
          <a:pPr lvl="0" algn="l" defTabSz="533400">
            <a:lnSpc>
              <a:spcPts val="13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smtClean="0">
              <a:latin typeface="Century Gothic" pitchFamily="34" charset="0"/>
            </a:rPr>
            <a:t>▪  Energy Management Controls					▪  Energy Strategies</a:t>
          </a:r>
        </a:p>
        <a:p>
          <a:pPr lvl="0" algn="l" defTabSz="533400">
            <a:lnSpc>
              <a:spcPts val="13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smtClean="0">
              <a:latin typeface="Century Gothic" pitchFamily="34" charset="0"/>
            </a:rPr>
            <a:t>▪  Electricity Fundamentals					▪  Foodservice Technologies</a:t>
          </a:r>
        </a:p>
        <a:p>
          <a:pPr lvl="0" algn="l" defTabSz="533400">
            <a:lnSpc>
              <a:spcPts val="13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smtClean="0">
              <a:latin typeface="Century Gothic" pitchFamily="34" charset="0"/>
            </a:rPr>
            <a:t>▪  Heating, Ventilating and Air Conditioning/Refrigeration (HVACR)	▪  Pumps &amp; Water Delivery</a:t>
          </a:r>
        </a:p>
        <a:p>
          <a:pPr lvl="0" algn="l" defTabSz="533400">
            <a:lnSpc>
              <a:spcPts val="13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smtClean="0">
              <a:latin typeface="Century Gothic" pitchFamily="34" charset="0"/>
            </a:rPr>
            <a:t>▪  Solar – Commercial, Contractor					▪  Demand Response</a:t>
          </a:r>
        </a:p>
        <a:p>
          <a:pPr lvl="0" algn="l" defTabSz="533400">
            <a:lnSpc>
              <a:spcPts val="13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smtClean="0">
              <a:latin typeface="Century Gothic" pitchFamily="34" charset="0"/>
            </a:rPr>
            <a:t>▪  Commercial &amp; Industrial Technologies	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0" kern="1200" dirty="0" smtClean="0">
            <a:latin typeface="Century Gothic" pitchFamily="34" charset="0"/>
          </a:endParaRP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0" kern="1200" dirty="0" smtClean="0">
            <a:latin typeface="Century Gothic" pitchFamily="34" charset="0"/>
          </a:endParaRP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0" kern="1200" dirty="0" smtClean="0">
            <a:latin typeface="Century Gothic" pitchFamily="34" charset="0"/>
          </a:endParaRP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latin typeface="Century Gothic" pitchFamily="34" charset="0"/>
            </a:rPr>
            <a:t>Many of the classes and workshops are accredited and count toward industry certification including: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b="0" kern="1200" dirty="0" smtClean="0">
            <a:latin typeface="Century Gothic" pitchFamily="34" charset="0"/>
          </a:endParaRPr>
        </a:p>
        <a:p>
          <a:pPr lvl="0" algn="l" defTabSz="533400">
            <a:lnSpc>
              <a:spcPts val="13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smtClean="0">
              <a:latin typeface="Century Gothic" pitchFamily="34" charset="0"/>
            </a:rPr>
            <a:t>▪  American Institute of Architects  (AIA) Learning Units</a:t>
          </a:r>
        </a:p>
        <a:p>
          <a:pPr lvl="0" algn="l" defTabSz="533400">
            <a:lnSpc>
              <a:spcPts val="13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smtClean="0">
              <a:latin typeface="Century Gothic" pitchFamily="34" charset="0"/>
            </a:rPr>
            <a:t>▪  California Advanced Lighting Controls Training Program (CALCTP) Certification</a:t>
          </a:r>
        </a:p>
        <a:p>
          <a:pPr lvl="0" algn="l" defTabSz="533400">
            <a:lnSpc>
              <a:spcPts val="13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smtClean="0">
              <a:latin typeface="Century Gothic" pitchFamily="34" charset="0"/>
            </a:rPr>
            <a:t>▪  Institute of Heating &amp; Air Conditioning Industries Inc. (IHACI) Certification</a:t>
          </a:r>
        </a:p>
        <a:p>
          <a:pPr lvl="0" algn="l" defTabSz="533400">
            <a:lnSpc>
              <a:spcPts val="13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smtClean="0">
              <a:latin typeface="Century Gothic" pitchFamily="34" charset="0"/>
            </a:rPr>
            <a:t>▪  North American Technician Excellence (NATE) Certification</a:t>
          </a:r>
        </a:p>
        <a:p>
          <a:pPr lvl="0" algn="l" defTabSz="533400">
            <a:lnSpc>
              <a:spcPts val="13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smtClean="0">
              <a:latin typeface="Century Gothic" pitchFamily="34" charset="0"/>
            </a:rPr>
            <a:t>▪  Building Operator Certification (BOC)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smtClean="0">
              <a:latin typeface="Century Gothic" pitchFamily="34" charset="0"/>
            </a:rPr>
            <a:t>▪  Foodservice Consultants Society International (FCSI) Continuing Education Units (CEUs)  </a:t>
          </a:r>
        </a:p>
        <a:p>
          <a:pPr lvl="0" algn="l" defTabSz="533400">
            <a:lnSpc>
              <a:spcPts val="1300"/>
            </a:lnSpc>
            <a:spcBef>
              <a:spcPct val="0"/>
            </a:spcBef>
            <a:spcAft>
              <a:spcPct val="35000"/>
            </a:spcAft>
          </a:pPr>
          <a:endParaRPr lang="en-US" sz="1000" b="0" kern="1200" dirty="0" smtClean="0">
            <a:latin typeface="Century Gothic" pitchFamily="34" charset="0"/>
          </a:endParaRP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0" kern="1200" dirty="0" smtClean="0">
            <a:latin typeface="Century Gothic" pitchFamily="34" charset="0"/>
          </a:endParaRP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0" kern="1200" dirty="0" smtClean="0">
            <a:latin typeface="Century Gothic" pitchFamily="34" charset="0"/>
          </a:endParaRPr>
        </a:p>
      </dsp:txBody>
      <dsp:txXfrm>
        <a:off x="523479" y="139332"/>
        <a:ext cx="7858525" cy="5347062"/>
      </dsp:txXfrm>
    </dsp:sp>
    <dsp:sp modelId="{4F2EFF2B-EE86-4069-8E95-C37019D0AF0B}">
      <dsp:nvSpPr>
        <dsp:cNvPr id="0" name=""/>
        <dsp:cNvSpPr/>
      </dsp:nvSpPr>
      <dsp:spPr>
        <a:xfrm>
          <a:off x="4816" y="449679"/>
          <a:ext cx="2141857" cy="1607725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2000" r="-12000"/>
          </a:stretch>
        </a:blip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/>
            </a:lvl1pPr>
          </a:lstStyle>
          <a:p>
            <a:fld id="{9B8AA919-156D-4E82-BBF2-21D7D890EF16}" type="datetimeFigureOut">
              <a:rPr lang="en-US" smtClean="0"/>
              <a:t>3/21/2014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/>
            </a:lvl1pPr>
          </a:lstStyle>
          <a:p>
            <a:fld id="{A1D48B1B-CC12-46A2-8206-42D696D6C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4263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8475" cy="465138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40" y="0"/>
            <a:ext cx="3038475" cy="465138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fld id="{6684FD23-D34F-43FC-8D21-BA15418E3D44}" type="datetimeFigureOut">
              <a:rPr lang="en-US" smtClean="0"/>
              <a:t>3/21/2014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6" rIns="91413" bIns="4570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7" y="4416427"/>
            <a:ext cx="5607050" cy="4183063"/>
          </a:xfrm>
          <a:prstGeom prst="rect">
            <a:avLst/>
          </a:prstGeom>
        </p:spPr>
        <p:txBody>
          <a:bodyPr vert="horz" lIns="91413" tIns="45706" rIns="91413" bIns="4570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675"/>
            <a:ext cx="3038475" cy="465138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40" y="8829675"/>
            <a:ext cx="3038475" cy="465138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fld id="{24A67C55-4E8A-42DA-B404-A989501169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549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A67C55-4E8A-42DA-B404-A9895011699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8974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A67C55-4E8A-42DA-B404-A9895011699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46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A67C55-4E8A-42DA-B404-A9895011699A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4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A67C55-4E8A-42DA-B404-A9895011699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46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A67C55-4E8A-42DA-B404-A9895011699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8214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A67C55-4E8A-42DA-B404-A9895011699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46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A67C55-4E8A-42DA-B404-A9895011699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46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A67C55-4E8A-42DA-B404-A9895011699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46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A67C55-4E8A-42DA-B404-A9895011699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46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A67C55-4E8A-42DA-B404-A9895011699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46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A67C55-4E8A-42DA-B404-A9895011699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4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8" descr="sce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52400"/>
            <a:ext cx="1219200" cy="43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9" descr="Untitled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6180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4,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1AD47A5-E655-46CB-A68B-7B343CE563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948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4,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1AD47A5-E655-46CB-A68B-7B343CE563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259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400" b="1" baseline="0"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aseline="0">
                <a:latin typeface="Century Gothic" pitchFamily="34" charset="0"/>
              </a:defRPr>
            </a:lvl1pPr>
            <a:lvl2pPr>
              <a:defRPr sz="2600" baseline="0">
                <a:latin typeface="Century Gothic" pitchFamily="34" charset="0"/>
              </a:defRPr>
            </a:lvl2pPr>
            <a:lvl3pPr>
              <a:defRPr sz="2200" baseline="0">
                <a:latin typeface="Century Gothic" pitchFamily="34" charset="0"/>
              </a:defRPr>
            </a:lvl3pPr>
            <a:lvl4pPr>
              <a:defRPr sz="1800" baseline="0">
                <a:latin typeface="Century Gothic" pitchFamily="34" charset="0"/>
              </a:defRPr>
            </a:lvl4pPr>
            <a:lvl5pPr>
              <a:defRPr sz="1600" baseline="0">
                <a:latin typeface="Century Gothic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1000" y="6589897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900">
                <a:latin typeface="Century Gothic" panose="020B0502020202020204" pitchFamily="34" charset="0"/>
              </a:defRPr>
            </a:lvl1pPr>
          </a:lstStyle>
          <a:p>
            <a:r>
              <a:rPr lang="en-US" smtClean="0"/>
              <a:t>March 4,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88125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800">
                <a:latin typeface="Century Gothic" panose="020B0502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5690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900" baseline="0">
                <a:latin typeface="Century Gothic" pitchFamily="34" charset="0"/>
              </a:defRPr>
            </a:lvl1pPr>
          </a:lstStyle>
          <a:p>
            <a:r>
              <a:rPr lang="en-US" dirty="0" smtClean="0"/>
              <a:t>SCE Internal Distribution Only</a:t>
            </a:r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 userDrawn="1"/>
        </p:nvSpPr>
        <p:spPr>
          <a:xfrm>
            <a:off x="8763000" y="6477000"/>
            <a:ext cx="2133600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10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defRPr/>
            </a:pPr>
            <a:fld id="{3FFC7F6C-ED09-4ACE-A336-66D51AFD6A1C}" type="slidenum">
              <a:rPr lang="en-US" sz="1050" smtClean="0">
                <a:solidFill>
                  <a:schemeClr val="bg1">
                    <a:lumMod val="50000"/>
                  </a:schemeClr>
                </a:solidFill>
              </a:rPr>
              <a:pPr>
                <a:defRPr/>
              </a:pPr>
              <a:t>‹#›</a:t>
            </a:fld>
            <a:endParaRPr lang="en-US" sz="105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391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87590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381000" y="64928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r>
              <a:rPr lang="en-US" smtClean="0"/>
              <a:t>March 4, 2014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5690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900" baseline="0">
                <a:latin typeface="Century Gothic" pitchFamily="34" charset="0"/>
              </a:defRPr>
            </a:lvl1pPr>
          </a:lstStyle>
          <a:p>
            <a:r>
              <a:rPr lang="en-US" dirty="0" smtClean="0"/>
              <a:t>SCE Internal Distribution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188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5690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900" baseline="0">
                <a:latin typeface="Century Gothic" pitchFamily="34" charset="0"/>
              </a:defRPr>
            </a:lvl1pPr>
          </a:lstStyle>
          <a:p>
            <a:r>
              <a:rPr lang="en-US" dirty="0" smtClean="0"/>
              <a:t>SCE Internal Distribution Only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381000" y="64928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r>
              <a:rPr lang="en-US" smtClean="0"/>
              <a:t>March 4,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088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4,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1AD47A5-E655-46CB-A68B-7B343CE563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6902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381000" y="64928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r>
              <a:rPr lang="en-US" smtClean="0"/>
              <a:t>March 4, 2014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5690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900" baseline="0">
                <a:latin typeface="Century Gothic" pitchFamily="34" charset="0"/>
              </a:defRPr>
            </a:lvl1pPr>
          </a:lstStyle>
          <a:p>
            <a:r>
              <a:rPr lang="en-US" dirty="0" smtClean="0"/>
              <a:t>SCE Internal Distribution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3189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4,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1AD47A5-E655-46CB-A68B-7B343CE563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867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4,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1AD47A5-E655-46CB-A68B-7B343CE563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854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7" name="Picture 8" descr="sce_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52400"/>
            <a:ext cx="1219200" cy="43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9" descr="Untitled-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1745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6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381000" y="2130425"/>
            <a:ext cx="8382000" cy="1755775"/>
          </a:xfrm>
        </p:spPr>
        <p:txBody>
          <a:bodyPr/>
          <a:lstStyle/>
          <a:p>
            <a:r>
              <a:rPr lang="en-US" sz="3600" dirty="0" smtClean="0">
                <a:latin typeface="Century Gothic" pitchFamily="34" charset="0"/>
              </a:rPr>
              <a:t>SCE’s Energy Education Centers</a:t>
            </a:r>
            <a:endParaRPr lang="en-US" sz="2800" dirty="0">
              <a:latin typeface="Century Gothic" pitchFamily="34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Friday, March 21, 2014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42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488680" cy="639762"/>
          </a:xfrm>
        </p:spPr>
        <p:txBody>
          <a:bodyPr>
            <a:noAutofit/>
          </a:bodyPr>
          <a:lstStyle/>
          <a:p>
            <a:r>
              <a:rPr lang="en-US" sz="2400" dirty="0" smtClean="0"/>
              <a:t>Course Curriculum</a:t>
            </a:r>
            <a:endParaRPr lang="en-US" sz="24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914400"/>
            <a:ext cx="838200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174943" y="6553200"/>
            <a:ext cx="156324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SCE Internal Distribution Only</a:t>
            </a:r>
            <a:endParaRPr lang="en-US" sz="9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1295400"/>
            <a:ext cx="41148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b="1" dirty="0" smtClean="0"/>
              <a:t>Energy Strategies</a:t>
            </a:r>
          </a:p>
          <a:p>
            <a:pPr marL="169863" indent="-169863">
              <a:lnSpc>
                <a:spcPct val="120000"/>
              </a:lnSpc>
              <a:spcBef>
                <a:spcPts val="1200"/>
              </a:spcBef>
            </a:pPr>
            <a:r>
              <a:rPr lang="en-US" sz="900" dirty="0" smtClean="0"/>
              <a:t>A Tool Day Workshop:  An Overview of Applications from the Tool Lending Library</a:t>
            </a:r>
          </a:p>
          <a:p>
            <a:pPr marL="169863" indent="-169863">
              <a:spcBef>
                <a:spcPts val="1200"/>
              </a:spcBef>
            </a:pPr>
            <a:r>
              <a:rPr lang="en-US" sz="900" dirty="0" smtClean="0"/>
              <a:t>Continuous Energy Improvement Cohort Workshop</a:t>
            </a:r>
          </a:p>
          <a:p>
            <a:pPr marL="169863" indent="-169863">
              <a:spcBef>
                <a:spcPts val="1200"/>
              </a:spcBef>
            </a:pPr>
            <a:r>
              <a:rPr lang="en-US" sz="900" dirty="0" smtClean="0"/>
              <a:t>Getting Efficiency Projects Approved</a:t>
            </a:r>
          </a:p>
          <a:p>
            <a:pPr marL="169863" indent="-169863">
              <a:spcBef>
                <a:spcPts val="1200"/>
              </a:spcBef>
            </a:pPr>
            <a:r>
              <a:rPr lang="en-US" sz="900" dirty="0" smtClean="0"/>
              <a:t>Implementing Energy Efficiency Projects</a:t>
            </a:r>
          </a:p>
          <a:p>
            <a:pPr marL="169863" indent="-169863">
              <a:spcBef>
                <a:spcPts val="1200"/>
              </a:spcBef>
            </a:pPr>
            <a:r>
              <a:rPr lang="en-US" sz="900" dirty="0" smtClean="0"/>
              <a:t>Introduction to Continuous Energy Improvement</a:t>
            </a:r>
          </a:p>
          <a:p>
            <a:pPr marL="169863" indent="-169863">
              <a:lnSpc>
                <a:spcPct val="110000"/>
              </a:lnSpc>
              <a:spcBef>
                <a:spcPts val="1200"/>
              </a:spcBef>
            </a:pPr>
            <a:r>
              <a:rPr lang="en-US" sz="900" dirty="0" smtClean="0"/>
              <a:t>Leveraging Energy Efficiency Projects:  Getting the Most for your Investment</a:t>
            </a:r>
          </a:p>
          <a:p>
            <a:pPr marL="169863" indent="-169863">
              <a:lnSpc>
                <a:spcPct val="110000"/>
              </a:lnSpc>
              <a:spcBef>
                <a:spcPts val="1200"/>
              </a:spcBef>
            </a:pPr>
            <a:r>
              <a:rPr lang="en-US" sz="900" dirty="0" smtClean="0"/>
              <a:t>Save Energy, Save Money: An Introduction to Energy Efficiency and Rebates</a:t>
            </a:r>
          </a:p>
          <a:p>
            <a:pPr marL="169863" indent="-169863">
              <a:lnSpc>
                <a:spcPct val="110000"/>
              </a:lnSpc>
              <a:spcBef>
                <a:spcPts val="1200"/>
              </a:spcBef>
            </a:pPr>
            <a:r>
              <a:rPr lang="en-US" sz="900" dirty="0" smtClean="0"/>
              <a:t>Thermal Energy Storage – Permanent Load Shifting – Customer Training</a:t>
            </a:r>
          </a:p>
          <a:p>
            <a:pPr marL="169863" indent="-169863">
              <a:lnSpc>
                <a:spcPct val="110000"/>
              </a:lnSpc>
              <a:spcBef>
                <a:spcPts val="1200"/>
              </a:spcBef>
            </a:pPr>
            <a:r>
              <a:rPr lang="en-US" sz="900" dirty="0" smtClean="0"/>
              <a:t>Thermal Energy Storage – Permanent Load Shifting – Engineer Training</a:t>
            </a:r>
          </a:p>
          <a:p>
            <a:pPr marL="0" indent="0">
              <a:spcBef>
                <a:spcPts val="800"/>
              </a:spcBef>
              <a:buNone/>
            </a:pPr>
            <a:endParaRPr lang="en-US" sz="900" dirty="0" smtClean="0"/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endParaRPr lang="en-US" sz="1000" dirty="0"/>
          </a:p>
          <a:p>
            <a:pPr marL="169863" indent="-169863">
              <a:spcBef>
                <a:spcPts val="600"/>
              </a:spcBef>
            </a:pPr>
            <a:endParaRPr lang="en-US" sz="1000" dirty="0"/>
          </a:p>
          <a:p>
            <a:pPr marL="169863" indent="-169863">
              <a:spcBef>
                <a:spcPts val="600"/>
              </a:spcBef>
            </a:pPr>
            <a:endParaRPr lang="en-US" sz="1000" dirty="0"/>
          </a:p>
          <a:p>
            <a:pPr marL="169863" indent="-169863">
              <a:spcBef>
                <a:spcPts val="600"/>
              </a:spcBef>
            </a:pPr>
            <a:endParaRPr lang="en-US" sz="1000" dirty="0"/>
          </a:p>
          <a:p>
            <a:pPr marL="0" indent="0">
              <a:buNone/>
            </a:pPr>
            <a:endParaRPr lang="en-US" sz="1400" b="1" dirty="0" smtClean="0"/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457200" y="1373902"/>
            <a:ext cx="4114800" cy="4978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850" dirty="0"/>
          </a:p>
        </p:txBody>
      </p:sp>
      <p:sp>
        <p:nvSpPr>
          <p:cNvPr id="12" name="Content Placeholder 3"/>
          <p:cNvSpPr txBox="1">
            <a:spLocks/>
          </p:cNvSpPr>
          <p:nvPr/>
        </p:nvSpPr>
        <p:spPr>
          <a:xfrm>
            <a:off x="4953000" y="1295400"/>
            <a:ext cx="3810000" cy="4978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en-US" sz="1200" b="1" dirty="0" smtClean="0"/>
              <a:t>Foodservice Technologies</a:t>
            </a:r>
          </a:p>
          <a:p>
            <a:pPr marL="169863" indent="-169863">
              <a:spcBef>
                <a:spcPts val="1200"/>
              </a:spcBef>
            </a:pPr>
            <a:r>
              <a:rPr lang="en-US" sz="900" dirty="0" smtClean="0"/>
              <a:t>2014 Foodservice Forecast</a:t>
            </a:r>
          </a:p>
          <a:p>
            <a:pPr marL="169863" indent="-169863">
              <a:spcBef>
                <a:spcPts val="1200"/>
              </a:spcBef>
            </a:pPr>
            <a:r>
              <a:rPr lang="en-US" sz="900" dirty="0" smtClean="0"/>
              <a:t>Case Studies:  Energy Efficient Restaurant Upgrades that Save Money</a:t>
            </a:r>
          </a:p>
          <a:p>
            <a:pPr marL="169863" indent="-169863">
              <a:spcBef>
                <a:spcPts val="1200"/>
              </a:spcBef>
            </a:pPr>
            <a:r>
              <a:rPr lang="en-US" sz="900" dirty="0" smtClean="0"/>
              <a:t>Effective and Efficient Foodservice Lighting</a:t>
            </a:r>
          </a:p>
          <a:p>
            <a:pPr marL="169863" indent="-169863">
              <a:spcBef>
                <a:spcPts val="1200"/>
              </a:spcBef>
            </a:pPr>
            <a:r>
              <a:rPr lang="en-US" sz="900" dirty="0" smtClean="0"/>
              <a:t>Energy Efficiency Ice Machines</a:t>
            </a:r>
          </a:p>
          <a:p>
            <a:pPr marL="169863" indent="-169863">
              <a:spcBef>
                <a:spcPts val="1200"/>
              </a:spcBef>
            </a:pPr>
            <a:r>
              <a:rPr lang="en-US" sz="900" dirty="0" smtClean="0"/>
              <a:t>Energy Efficient electric Hot Water Systems</a:t>
            </a:r>
          </a:p>
          <a:p>
            <a:pPr marL="169863" indent="-169863">
              <a:spcBef>
                <a:spcPts val="1200"/>
              </a:spcBef>
            </a:pPr>
            <a:r>
              <a:rPr lang="en-US" sz="900" dirty="0" smtClean="0"/>
              <a:t>Energy Management Systems: Wiring the Intelligent Kitchen</a:t>
            </a:r>
          </a:p>
          <a:p>
            <a:pPr marL="169863" indent="-169863">
              <a:spcBef>
                <a:spcPts val="1200"/>
              </a:spcBef>
            </a:pPr>
            <a:r>
              <a:rPr lang="en-US" sz="900" dirty="0" smtClean="0"/>
              <a:t>Greener Restaurants</a:t>
            </a:r>
          </a:p>
          <a:p>
            <a:pPr marL="169863" indent="-169863">
              <a:spcBef>
                <a:spcPts val="1200"/>
              </a:spcBef>
            </a:pPr>
            <a:r>
              <a:rPr lang="en-US" sz="900" dirty="0" smtClean="0"/>
              <a:t>Hot Rebates and Cool Savings for Foodservice</a:t>
            </a:r>
          </a:p>
          <a:p>
            <a:pPr marL="169863" indent="-169863">
              <a:spcBef>
                <a:spcPts val="1200"/>
              </a:spcBef>
            </a:pPr>
            <a:r>
              <a:rPr lang="en-US" sz="900" dirty="0" smtClean="0"/>
              <a:t>Ice Machines – Energy Efficiency and Load Shifting Strategies</a:t>
            </a:r>
          </a:p>
          <a:p>
            <a:pPr marL="169863" indent="-169863">
              <a:spcBef>
                <a:spcPts val="1200"/>
              </a:spcBef>
            </a:pPr>
            <a:r>
              <a:rPr lang="en-US" sz="900" dirty="0" smtClean="0"/>
              <a:t>Innovative Foodservice Technologies and Efficiencies</a:t>
            </a:r>
          </a:p>
          <a:p>
            <a:pPr marL="169863" indent="-169863">
              <a:spcBef>
                <a:spcPts val="1200"/>
              </a:spcBef>
            </a:pPr>
            <a:r>
              <a:rPr lang="en-US" sz="900" dirty="0" smtClean="0"/>
              <a:t>Kitchen Ventilation:  Demand Control</a:t>
            </a:r>
          </a:p>
          <a:p>
            <a:pPr marL="169863" indent="-169863">
              <a:spcBef>
                <a:spcPts val="1200"/>
              </a:spcBef>
            </a:pPr>
            <a:r>
              <a:rPr lang="en-US" sz="900" dirty="0" smtClean="0"/>
              <a:t>Kitchen Ventilation:  Tips, Tricks and Technologies</a:t>
            </a:r>
          </a:p>
          <a:p>
            <a:pPr marL="169863" indent="-169863">
              <a:spcBef>
                <a:spcPts val="1200"/>
              </a:spcBef>
            </a:pPr>
            <a:r>
              <a:rPr lang="en-US" sz="900" dirty="0" smtClean="0"/>
              <a:t>Refrigeration Fundamentals</a:t>
            </a:r>
          </a:p>
          <a:p>
            <a:pPr marL="169863" indent="-169863">
              <a:spcBef>
                <a:spcPts val="1200"/>
              </a:spcBef>
            </a:pPr>
            <a:r>
              <a:rPr lang="en-US" sz="900" dirty="0" smtClean="0"/>
              <a:t>Smart Refrigeration</a:t>
            </a:r>
          </a:p>
          <a:p>
            <a:pPr marL="169863" indent="-169863">
              <a:spcBef>
                <a:spcPts val="1200"/>
              </a:spcBef>
            </a:pPr>
            <a:r>
              <a:rPr lang="en-US" sz="900" dirty="0" smtClean="0"/>
              <a:t>Specifying Energy Efficient Equipment</a:t>
            </a:r>
          </a:p>
        </p:txBody>
      </p:sp>
    </p:spTree>
    <p:extLst>
      <p:ext uri="{BB962C8B-B14F-4D97-AF65-F5344CB8AC3E}">
        <p14:creationId xmlns:p14="http://schemas.microsoft.com/office/powerpoint/2010/main" val="410905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488680" cy="639762"/>
          </a:xfrm>
        </p:spPr>
        <p:txBody>
          <a:bodyPr>
            <a:noAutofit/>
          </a:bodyPr>
          <a:lstStyle/>
          <a:p>
            <a:r>
              <a:rPr lang="en-US" sz="2400" dirty="0" smtClean="0"/>
              <a:t>Course Curriculum</a:t>
            </a:r>
            <a:endParaRPr lang="en-US" sz="24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914400"/>
            <a:ext cx="838200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174943" y="6553200"/>
            <a:ext cx="156324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SCE Internal Distribution Only</a:t>
            </a:r>
            <a:endParaRPr lang="en-US" sz="9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1295400"/>
            <a:ext cx="42672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b="1" dirty="0" smtClean="0"/>
              <a:t>Heating, Ventilating and Air Conditioning/Refrigeration (HVAC/R) Technologies</a:t>
            </a:r>
          </a:p>
          <a:p>
            <a:pPr marL="169863" indent="-169863">
              <a:lnSpc>
                <a:spcPct val="120000"/>
              </a:lnSpc>
              <a:spcBef>
                <a:spcPts val="1200"/>
              </a:spcBef>
            </a:pPr>
            <a:r>
              <a:rPr lang="en-US" sz="900" dirty="0" smtClean="0"/>
              <a:t>Advanced Quality Installation of Insulation (QII)</a:t>
            </a:r>
          </a:p>
          <a:p>
            <a:pPr marL="169863" indent="-169863">
              <a:spcBef>
                <a:spcPts val="800"/>
              </a:spcBef>
            </a:pPr>
            <a:r>
              <a:rPr lang="en-US" sz="900" dirty="0" smtClean="0"/>
              <a:t>Air Handling System Efficiency</a:t>
            </a:r>
          </a:p>
          <a:p>
            <a:pPr marL="169863" indent="-169863">
              <a:spcBef>
                <a:spcPts val="800"/>
              </a:spcBef>
            </a:pPr>
            <a:r>
              <a:rPr lang="en-US" sz="900" dirty="0" smtClean="0"/>
              <a:t>Basic Heating, Ventilating and Air Conditioning</a:t>
            </a:r>
          </a:p>
          <a:p>
            <a:pPr marL="169863" indent="-169863">
              <a:spcBef>
                <a:spcPts val="800"/>
              </a:spcBef>
            </a:pPr>
            <a:r>
              <a:rPr lang="en-US" sz="900" dirty="0" err="1" smtClean="0"/>
              <a:t>CalCERTS</a:t>
            </a:r>
            <a:r>
              <a:rPr lang="en-US" sz="900" dirty="0" smtClean="0"/>
              <a:t> Energy Star v3 / Special Energy Programs</a:t>
            </a:r>
          </a:p>
          <a:p>
            <a:pPr marL="169863" indent="-169863">
              <a:spcBef>
                <a:spcPts val="800"/>
              </a:spcBef>
            </a:pPr>
            <a:r>
              <a:rPr lang="en-US" sz="900" dirty="0" err="1" smtClean="0"/>
              <a:t>CalCERTS</a:t>
            </a:r>
            <a:r>
              <a:rPr lang="en-US" sz="900" dirty="0" smtClean="0"/>
              <a:t> Hands-On-Lab</a:t>
            </a:r>
          </a:p>
          <a:p>
            <a:pPr marL="169863" indent="-169863">
              <a:spcBef>
                <a:spcPts val="800"/>
              </a:spcBef>
            </a:pPr>
            <a:r>
              <a:rPr lang="en-US" sz="900" dirty="0" err="1" smtClean="0"/>
              <a:t>CalCERTS</a:t>
            </a:r>
            <a:r>
              <a:rPr lang="en-US" sz="900" dirty="0" smtClean="0"/>
              <a:t> HERS Basics</a:t>
            </a:r>
          </a:p>
          <a:p>
            <a:pPr marL="169863" indent="-169863">
              <a:spcBef>
                <a:spcPts val="800"/>
              </a:spcBef>
            </a:pPr>
            <a:r>
              <a:rPr lang="en-US" sz="900" dirty="0" err="1" smtClean="0"/>
              <a:t>CalCERTS</a:t>
            </a:r>
            <a:r>
              <a:rPr lang="en-US" sz="900" dirty="0" smtClean="0"/>
              <a:t> Independent Whole House Rater</a:t>
            </a:r>
          </a:p>
          <a:p>
            <a:pPr marL="169863" indent="-169863">
              <a:spcBef>
                <a:spcPts val="800"/>
              </a:spcBef>
            </a:pPr>
            <a:r>
              <a:rPr lang="en-US" sz="900" dirty="0" err="1" smtClean="0"/>
              <a:t>CalCERTS</a:t>
            </a:r>
            <a:r>
              <a:rPr lang="en-US" sz="900" dirty="0" smtClean="0"/>
              <a:t> Newly Constructed Homes (T-24)</a:t>
            </a:r>
          </a:p>
          <a:p>
            <a:pPr marL="169863" indent="-169863">
              <a:spcBef>
                <a:spcPts val="800"/>
              </a:spcBef>
            </a:pPr>
            <a:r>
              <a:rPr lang="en-US" sz="900" dirty="0" err="1" smtClean="0"/>
              <a:t>CalCERTS</a:t>
            </a:r>
            <a:r>
              <a:rPr lang="en-US" sz="900" dirty="0" smtClean="0"/>
              <a:t> Non-Residential Alterations (T-24)</a:t>
            </a:r>
          </a:p>
          <a:p>
            <a:pPr marL="169863" indent="-169863">
              <a:spcBef>
                <a:spcPts val="800"/>
              </a:spcBef>
            </a:pPr>
            <a:r>
              <a:rPr lang="en-US" sz="900" dirty="0" smtClean="0"/>
              <a:t>Chilled </a:t>
            </a:r>
            <a:r>
              <a:rPr lang="en-US" sz="900" dirty="0"/>
              <a:t>Water System Efficiency </a:t>
            </a:r>
          </a:p>
          <a:p>
            <a:pPr marL="169863" indent="-169863">
              <a:spcBef>
                <a:spcPts val="800"/>
              </a:spcBef>
            </a:pPr>
            <a:r>
              <a:rPr lang="en-US" sz="900" dirty="0"/>
              <a:t>Chilled Water Systems and Cooling Towers</a:t>
            </a:r>
          </a:p>
          <a:p>
            <a:pPr marL="169863" indent="-169863">
              <a:spcBef>
                <a:spcPts val="1200"/>
              </a:spcBef>
            </a:pPr>
            <a:r>
              <a:rPr lang="en-US" sz="900" dirty="0"/>
              <a:t>Efficient Technologies for Commercial Refrigeration</a:t>
            </a:r>
          </a:p>
          <a:p>
            <a:pPr marL="169863" indent="-169863">
              <a:spcBef>
                <a:spcPts val="1200"/>
              </a:spcBef>
            </a:pPr>
            <a:r>
              <a:rPr lang="en-US" sz="900" dirty="0"/>
              <a:t>EPA 608 Type II – Certification</a:t>
            </a:r>
          </a:p>
          <a:p>
            <a:pPr marL="169863" indent="-169863">
              <a:spcBef>
                <a:spcPts val="1200"/>
              </a:spcBef>
            </a:pPr>
            <a:r>
              <a:rPr lang="en-US" sz="900" dirty="0"/>
              <a:t>HVAC System Testing For Energy Efficiency</a:t>
            </a:r>
            <a:endParaRPr lang="en-US" sz="9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endParaRPr lang="en-US" sz="900" dirty="0" smtClean="0"/>
          </a:p>
          <a:p>
            <a:pPr marL="0" indent="0">
              <a:buNone/>
            </a:pPr>
            <a:endParaRPr lang="en-US" sz="1000" dirty="0"/>
          </a:p>
          <a:p>
            <a:pPr marL="169863" indent="-169863">
              <a:spcBef>
                <a:spcPts val="600"/>
              </a:spcBef>
            </a:pPr>
            <a:endParaRPr lang="en-US" sz="1000" dirty="0"/>
          </a:p>
          <a:p>
            <a:pPr marL="169863" indent="-169863">
              <a:spcBef>
                <a:spcPts val="600"/>
              </a:spcBef>
            </a:pPr>
            <a:endParaRPr lang="en-US" sz="1000" dirty="0"/>
          </a:p>
          <a:p>
            <a:pPr marL="169863" indent="-169863">
              <a:spcBef>
                <a:spcPts val="600"/>
              </a:spcBef>
            </a:pPr>
            <a:endParaRPr lang="en-US" sz="1000" dirty="0"/>
          </a:p>
          <a:p>
            <a:pPr marL="0" indent="0">
              <a:buNone/>
            </a:pPr>
            <a:endParaRPr lang="en-US" sz="1400" b="1" dirty="0" smtClean="0"/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457200" y="1373902"/>
            <a:ext cx="4114800" cy="4978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850" dirty="0"/>
          </a:p>
        </p:txBody>
      </p:sp>
      <p:sp>
        <p:nvSpPr>
          <p:cNvPr id="12" name="Content Placeholder 3"/>
          <p:cNvSpPr txBox="1">
            <a:spLocks/>
          </p:cNvSpPr>
          <p:nvPr/>
        </p:nvSpPr>
        <p:spPr>
          <a:xfrm>
            <a:off x="4953000" y="1295400"/>
            <a:ext cx="3810000" cy="4978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2400"/>
              </a:spcBef>
              <a:buNone/>
            </a:pPr>
            <a:endParaRPr lang="en-US" sz="1000" dirty="0" smtClean="0"/>
          </a:p>
          <a:p>
            <a:pPr marL="169863" indent="-169863">
              <a:spcBef>
                <a:spcPts val="2400"/>
              </a:spcBef>
            </a:pPr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HERS Advanced Rater Training Program: </a:t>
            </a:r>
          </a:p>
          <a:p>
            <a:pPr marL="404813" lvl="1" indent="-171450">
              <a:spcBef>
                <a:spcPts val="600"/>
              </a:spcBef>
            </a:pPr>
            <a:r>
              <a:rPr lang="en-US" sz="900" dirty="0" smtClean="0"/>
              <a:t>2013 Title 24 Part 6 Residential Overview</a:t>
            </a:r>
          </a:p>
          <a:p>
            <a:pPr marL="404813" lvl="1" indent="-171450">
              <a:spcBef>
                <a:spcPts val="600"/>
              </a:spcBef>
            </a:pPr>
            <a:r>
              <a:rPr lang="en-US" sz="900" dirty="0" smtClean="0"/>
              <a:t>California Ventilation Options – ASRAE 62.2.2007 and 2010 Building Energy Series III</a:t>
            </a:r>
          </a:p>
          <a:p>
            <a:pPr marL="404813" lvl="1" indent="-171450">
              <a:spcBef>
                <a:spcPts val="600"/>
              </a:spcBef>
            </a:pPr>
            <a:r>
              <a:rPr lang="en-US" sz="900" dirty="0" smtClean="0"/>
              <a:t>HERS Raters Energy </a:t>
            </a:r>
            <a:r>
              <a:rPr lang="en-US" sz="900" dirty="0"/>
              <a:t>C</a:t>
            </a:r>
            <a:r>
              <a:rPr lang="en-US" sz="900" dirty="0" smtClean="0"/>
              <a:t>ode Enforcement – An Introduction for Building Code Enforcement</a:t>
            </a:r>
          </a:p>
          <a:p>
            <a:pPr marL="404813" lvl="1" indent="-171450">
              <a:spcBef>
                <a:spcPts val="600"/>
              </a:spcBef>
            </a:pPr>
            <a:r>
              <a:rPr lang="en-US" sz="900" dirty="0" smtClean="0"/>
              <a:t>Manual D</a:t>
            </a:r>
          </a:p>
          <a:p>
            <a:pPr marL="404813" lvl="1" indent="-171450">
              <a:spcBef>
                <a:spcPts val="600"/>
              </a:spcBef>
            </a:pPr>
            <a:r>
              <a:rPr lang="en-US" sz="900" dirty="0" smtClean="0"/>
              <a:t>Manual J</a:t>
            </a:r>
          </a:p>
          <a:p>
            <a:pPr marL="404813" lvl="1" indent="-171450">
              <a:spcBef>
                <a:spcPts val="600"/>
              </a:spcBef>
            </a:pPr>
            <a:r>
              <a:rPr lang="en-US" sz="900" dirty="0" smtClean="0"/>
              <a:t>Manual S</a:t>
            </a:r>
          </a:p>
          <a:p>
            <a:pPr marL="404813" lvl="1" indent="-171450">
              <a:spcBef>
                <a:spcPts val="600"/>
              </a:spcBef>
            </a:pPr>
            <a:r>
              <a:rPr lang="en-US" sz="900" dirty="0" smtClean="0"/>
              <a:t>Residential Air Sealing – Building Energy Series II</a:t>
            </a:r>
          </a:p>
          <a:p>
            <a:pPr marL="169863" indent="-169863">
              <a:spcBef>
                <a:spcPts val="1200"/>
              </a:spcBef>
            </a:pPr>
            <a:r>
              <a:rPr lang="en-US" sz="900" dirty="0" smtClean="0"/>
              <a:t>HERS Building Pressure Diagnostics</a:t>
            </a:r>
          </a:p>
          <a:p>
            <a:pPr marL="169863" indent="-169863">
              <a:spcBef>
                <a:spcPts val="1200"/>
              </a:spcBef>
            </a:pPr>
            <a:r>
              <a:rPr lang="en-US" sz="900" dirty="0" smtClean="0"/>
              <a:t>HERS Hands-on Refrigerant Charge Measurement</a:t>
            </a:r>
          </a:p>
          <a:p>
            <a:pPr marL="169863" indent="-169863">
              <a:spcBef>
                <a:spcPts val="1200"/>
              </a:spcBef>
            </a:pPr>
            <a:r>
              <a:rPr lang="en-US" sz="900" dirty="0" smtClean="0"/>
              <a:t>HERS HVAC System Airflow Analysis</a:t>
            </a:r>
          </a:p>
          <a:p>
            <a:pPr marL="169863" indent="-169863">
              <a:spcBef>
                <a:spcPts val="1200"/>
              </a:spcBef>
            </a:pPr>
            <a:r>
              <a:rPr lang="en-US" sz="900" dirty="0" smtClean="0"/>
              <a:t>HERS II Multi-Family</a:t>
            </a:r>
          </a:p>
          <a:p>
            <a:pPr marL="169863" indent="-169863">
              <a:spcBef>
                <a:spcPts val="1200"/>
              </a:spcBef>
            </a:pPr>
            <a:r>
              <a:rPr lang="en-US" sz="900" dirty="0" smtClean="0"/>
              <a:t>HERS II Overview</a:t>
            </a:r>
          </a:p>
          <a:p>
            <a:pPr marL="0" indent="0">
              <a:spcBef>
                <a:spcPts val="600"/>
              </a:spcBef>
              <a:buNone/>
            </a:pPr>
            <a:endParaRPr lang="en-US" sz="900" dirty="0" smtClean="0"/>
          </a:p>
          <a:p>
            <a:pPr marL="169863" indent="-169863">
              <a:spcBef>
                <a:spcPts val="600"/>
              </a:spcBef>
            </a:pPr>
            <a:endParaRPr lang="en-US" sz="900" dirty="0" smtClean="0"/>
          </a:p>
        </p:txBody>
      </p:sp>
    </p:spTree>
    <p:extLst>
      <p:ext uri="{BB962C8B-B14F-4D97-AF65-F5344CB8AC3E}">
        <p14:creationId xmlns:p14="http://schemas.microsoft.com/office/powerpoint/2010/main" val="183091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488680" cy="639762"/>
          </a:xfrm>
        </p:spPr>
        <p:txBody>
          <a:bodyPr>
            <a:noAutofit/>
          </a:bodyPr>
          <a:lstStyle/>
          <a:p>
            <a:r>
              <a:rPr lang="en-US" sz="2400" dirty="0" smtClean="0"/>
              <a:t>Course Curriculum</a:t>
            </a:r>
            <a:endParaRPr lang="en-US" sz="24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914400"/>
            <a:ext cx="838200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174943" y="6553200"/>
            <a:ext cx="156324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SCE Internal Distribution Only</a:t>
            </a:r>
            <a:endParaRPr lang="en-US" sz="9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1295400"/>
            <a:ext cx="43434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b="1" dirty="0" smtClean="0"/>
              <a:t>Heating, Ventilating and Air Conditioning/Refrigeration (HVAC/R) Technologies</a:t>
            </a:r>
          </a:p>
          <a:p>
            <a:pPr marL="169863" indent="-169863">
              <a:lnSpc>
                <a:spcPct val="120000"/>
              </a:lnSpc>
              <a:spcBef>
                <a:spcPts val="1800"/>
              </a:spcBef>
            </a:pPr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IHACI (CAQI/QM/QS) Air </a:t>
            </a:r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Distribution Module:</a:t>
            </a:r>
          </a:p>
          <a:p>
            <a:pPr marL="404813" lvl="1" indent="-171450">
              <a:spcBef>
                <a:spcPts val="600"/>
              </a:spcBef>
            </a:pPr>
            <a:r>
              <a:rPr lang="en-US" sz="900" dirty="0" smtClean="0"/>
              <a:t>Class 1 – Practical Fundamentals and Physical Properties of Air</a:t>
            </a:r>
          </a:p>
          <a:p>
            <a:pPr marL="404813" lvl="1" indent="-171450">
              <a:spcBef>
                <a:spcPts val="600"/>
              </a:spcBef>
            </a:pPr>
            <a:r>
              <a:rPr lang="en-US" sz="900" dirty="0" smtClean="0"/>
              <a:t>Class 2  - Practical Fundamentals and Theory of Proper Air Distribution Design</a:t>
            </a:r>
          </a:p>
          <a:p>
            <a:pPr marL="404813" lvl="1" indent="-171450">
              <a:spcBef>
                <a:spcPts val="600"/>
              </a:spcBef>
            </a:pPr>
            <a:r>
              <a:rPr lang="en-US" sz="900" dirty="0" smtClean="0"/>
              <a:t>Class 3 - Fundamental Theory and Techniques of Air Side Design and Installation</a:t>
            </a:r>
          </a:p>
          <a:p>
            <a:pPr marL="404813" lvl="1" indent="-171450">
              <a:spcBef>
                <a:spcPts val="600"/>
              </a:spcBef>
            </a:pPr>
            <a:r>
              <a:rPr lang="en-US" sz="900" dirty="0" smtClean="0"/>
              <a:t>Class 4 – Advanced Theory and Techniques of Sir Side Design and Installation</a:t>
            </a:r>
          </a:p>
          <a:p>
            <a:pPr marL="169863" indent="-169863">
              <a:lnSpc>
                <a:spcPct val="120000"/>
              </a:lnSpc>
              <a:spcBef>
                <a:spcPts val="800"/>
              </a:spcBef>
            </a:pPr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IHACI </a:t>
            </a:r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(CAQI/QM/QS) </a:t>
            </a:r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Economizer Module: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04813" lvl="1" indent="-171450">
              <a:spcBef>
                <a:spcPts val="600"/>
              </a:spcBef>
            </a:pPr>
            <a:r>
              <a:rPr lang="en-US" sz="900" dirty="0"/>
              <a:t>Class 1 – </a:t>
            </a:r>
            <a:r>
              <a:rPr lang="en-US" sz="900" dirty="0" smtClean="0"/>
              <a:t>Introduction/Fundamental Theory</a:t>
            </a:r>
            <a:endParaRPr lang="en-US" sz="900" dirty="0"/>
          </a:p>
          <a:p>
            <a:pPr marL="404813" lvl="1" indent="-171450">
              <a:spcBef>
                <a:spcPts val="600"/>
              </a:spcBef>
            </a:pPr>
            <a:r>
              <a:rPr lang="en-US" sz="900" dirty="0"/>
              <a:t>Class </a:t>
            </a:r>
            <a:r>
              <a:rPr lang="en-US" sz="900" dirty="0" smtClean="0"/>
              <a:t>2 – Intermediate: Components, Installation/Maintenance</a:t>
            </a:r>
            <a:endParaRPr lang="en-US" sz="900" dirty="0"/>
          </a:p>
          <a:p>
            <a:pPr marL="404813" lvl="1" indent="-171450">
              <a:spcBef>
                <a:spcPts val="600"/>
              </a:spcBef>
            </a:pPr>
            <a:r>
              <a:rPr lang="en-US" sz="900" dirty="0"/>
              <a:t>Class </a:t>
            </a:r>
            <a:r>
              <a:rPr lang="en-US" sz="900" dirty="0" smtClean="0"/>
              <a:t>3 – Advanced: Set-up, Control Strategies and Commissioning</a:t>
            </a:r>
            <a:endParaRPr lang="en-US" sz="900" dirty="0"/>
          </a:p>
          <a:p>
            <a:pPr marL="404813" lvl="1" indent="-171450">
              <a:spcBef>
                <a:spcPts val="600"/>
              </a:spcBef>
            </a:pPr>
            <a:r>
              <a:rPr lang="en-US" sz="900" dirty="0"/>
              <a:t>Class 4 </a:t>
            </a:r>
            <a:r>
              <a:rPr lang="en-US" sz="900" dirty="0" smtClean="0"/>
              <a:t>– Practical Hands-on Experience</a:t>
            </a:r>
            <a:endParaRPr lang="en-US" sz="900" dirty="0"/>
          </a:p>
          <a:p>
            <a:pPr marL="169863" indent="-169863">
              <a:lnSpc>
                <a:spcPct val="120000"/>
              </a:lnSpc>
              <a:spcBef>
                <a:spcPts val="800"/>
              </a:spcBef>
            </a:pPr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IHACI (CAQI/QM/QS) </a:t>
            </a:r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HVAC System Diagnostics Module: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04813" lvl="1" indent="-171450">
              <a:spcBef>
                <a:spcPts val="600"/>
              </a:spcBef>
            </a:pPr>
            <a:r>
              <a:rPr lang="en-US" sz="900" dirty="0"/>
              <a:t>Class 1 – </a:t>
            </a:r>
            <a:r>
              <a:rPr lang="en-US" sz="900" dirty="0" smtClean="0"/>
              <a:t>Practical Fundamentals, Theory, Methodology and Mind-Set of True System Diagnostics</a:t>
            </a:r>
          </a:p>
          <a:p>
            <a:pPr marL="404813" lvl="1" indent="-171450">
              <a:spcBef>
                <a:spcPts val="600"/>
              </a:spcBef>
            </a:pPr>
            <a:r>
              <a:rPr lang="en-US" sz="900" dirty="0" smtClean="0"/>
              <a:t>Class </a:t>
            </a:r>
            <a:r>
              <a:rPr lang="en-US" sz="900" dirty="0"/>
              <a:t>2 </a:t>
            </a:r>
            <a:r>
              <a:rPr lang="en-US" sz="900" dirty="0" smtClean="0"/>
              <a:t>– Essential Field Techniques Required to Investigate the HVAC/R System</a:t>
            </a:r>
          </a:p>
          <a:p>
            <a:pPr marL="404813" lvl="1" indent="-171450">
              <a:spcBef>
                <a:spcPts val="600"/>
              </a:spcBef>
            </a:pPr>
            <a:r>
              <a:rPr lang="en-US" sz="900" dirty="0" smtClean="0"/>
              <a:t>Class </a:t>
            </a:r>
            <a:r>
              <a:rPr lang="en-US" sz="900" dirty="0"/>
              <a:t>3 </a:t>
            </a:r>
            <a:r>
              <a:rPr lang="en-US" sz="900" dirty="0" smtClean="0"/>
              <a:t>– Evaluating, Analyzing and Ultimately Identifying the Root Cause(s) of the HVAC/R System</a:t>
            </a:r>
            <a:endParaRPr lang="en-US" sz="900" dirty="0"/>
          </a:p>
          <a:p>
            <a:pPr marL="404813" lvl="1" indent="-171450">
              <a:spcBef>
                <a:spcPts val="600"/>
              </a:spcBef>
            </a:pPr>
            <a:r>
              <a:rPr lang="en-US" sz="900" dirty="0"/>
              <a:t>Class 4 – </a:t>
            </a:r>
            <a:r>
              <a:rPr lang="en-US" sz="900" dirty="0" smtClean="0"/>
              <a:t>Accurate Elimination and Verification of the Root Cause(s) of the HVAC/R System</a:t>
            </a:r>
            <a:endParaRPr lang="en-US" sz="900" dirty="0"/>
          </a:p>
          <a:p>
            <a:pPr marL="0" lvl="1" indent="0">
              <a:spcBef>
                <a:spcPts val="1200"/>
              </a:spcBef>
              <a:buNone/>
            </a:pPr>
            <a:endParaRPr lang="en-US" sz="600" dirty="0" smtClean="0"/>
          </a:p>
          <a:p>
            <a:pPr marL="233363" lvl="1" indent="0">
              <a:spcBef>
                <a:spcPts val="600"/>
              </a:spcBef>
              <a:buNone/>
            </a:pPr>
            <a:endParaRPr lang="en-US" sz="900" dirty="0" smtClean="0"/>
          </a:p>
          <a:p>
            <a:pPr marL="0" indent="0">
              <a:buNone/>
            </a:pPr>
            <a:endParaRPr lang="en-US" sz="1000" dirty="0"/>
          </a:p>
          <a:p>
            <a:pPr marL="169863" indent="-169863">
              <a:spcBef>
                <a:spcPts val="600"/>
              </a:spcBef>
            </a:pPr>
            <a:endParaRPr lang="en-US" sz="1000" dirty="0"/>
          </a:p>
          <a:p>
            <a:pPr marL="169863" indent="-169863">
              <a:spcBef>
                <a:spcPts val="600"/>
              </a:spcBef>
            </a:pPr>
            <a:endParaRPr lang="en-US" sz="1000" dirty="0"/>
          </a:p>
          <a:p>
            <a:pPr marL="169863" indent="-169863">
              <a:spcBef>
                <a:spcPts val="600"/>
              </a:spcBef>
            </a:pPr>
            <a:endParaRPr lang="en-US" sz="1000" dirty="0"/>
          </a:p>
          <a:p>
            <a:pPr marL="0" indent="0">
              <a:buNone/>
            </a:pPr>
            <a:endParaRPr lang="en-US" sz="1400" b="1" dirty="0" smtClean="0"/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457200" y="1373902"/>
            <a:ext cx="4114800" cy="4978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850" dirty="0"/>
          </a:p>
        </p:txBody>
      </p:sp>
      <p:sp>
        <p:nvSpPr>
          <p:cNvPr id="12" name="Content Placeholder 3"/>
          <p:cNvSpPr txBox="1">
            <a:spLocks/>
          </p:cNvSpPr>
          <p:nvPr/>
        </p:nvSpPr>
        <p:spPr>
          <a:xfrm>
            <a:off x="4953000" y="1295400"/>
            <a:ext cx="3810000" cy="497855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68275" indent="-168275">
              <a:lnSpc>
                <a:spcPct val="120000"/>
              </a:lnSpc>
              <a:spcBef>
                <a:spcPts val="2400"/>
              </a:spcBef>
              <a:tabLst>
                <a:tab pos="168275" algn="l"/>
              </a:tabLst>
            </a:pPr>
            <a:endParaRPr lang="en-US" sz="1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68275" indent="-168275">
              <a:lnSpc>
                <a:spcPct val="120000"/>
              </a:lnSpc>
              <a:spcBef>
                <a:spcPts val="3000"/>
              </a:spcBef>
              <a:tabLst>
                <a:tab pos="168275" algn="l"/>
              </a:tabLst>
            </a:pPr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IHACI </a:t>
            </a:r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(CAQI/QM/QS) </a:t>
            </a:r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System Performance Module: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04813" lvl="1" indent="-171450">
              <a:spcBef>
                <a:spcPts val="600"/>
              </a:spcBef>
            </a:pPr>
            <a:r>
              <a:rPr lang="en-US" sz="900" dirty="0"/>
              <a:t>Class 1 – </a:t>
            </a:r>
            <a:r>
              <a:rPr lang="en-US" sz="900" dirty="0" smtClean="0"/>
              <a:t>Thermodynamics: Heat in Motion</a:t>
            </a:r>
            <a:endParaRPr lang="en-US" sz="900" dirty="0"/>
          </a:p>
          <a:p>
            <a:pPr marL="404813" lvl="1" indent="-171450">
              <a:spcBef>
                <a:spcPts val="600"/>
              </a:spcBef>
            </a:pPr>
            <a:r>
              <a:rPr lang="en-US" sz="900" dirty="0"/>
              <a:t>Class 2 </a:t>
            </a:r>
            <a:r>
              <a:rPr lang="en-US" sz="900" dirty="0" smtClean="0"/>
              <a:t>– A Sub-System of the Building</a:t>
            </a:r>
          </a:p>
          <a:p>
            <a:pPr marL="404813" lvl="1" indent="-171450">
              <a:spcBef>
                <a:spcPts val="600"/>
              </a:spcBef>
            </a:pPr>
            <a:r>
              <a:rPr lang="en-US" sz="900" dirty="0" smtClean="0"/>
              <a:t>Class </a:t>
            </a:r>
            <a:r>
              <a:rPr lang="en-US" sz="900" dirty="0"/>
              <a:t>3 </a:t>
            </a:r>
            <a:r>
              <a:rPr lang="en-US" sz="900" dirty="0" smtClean="0"/>
              <a:t>– Heating System:  Comfort with Energy Efficiency</a:t>
            </a:r>
            <a:endParaRPr lang="en-US" sz="900" dirty="0"/>
          </a:p>
          <a:p>
            <a:pPr marL="404813" lvl="1" indent="-171450">
              <a:spcBef>
                <a:spcPts val="600"/>
              </a:spcBef>
            </a:pPr>
            <a:r>
              <a:rPr lang="en-US" sz="900" dirty="0"/>
              <a:t>Class 4 – </a:t>
            </a:r>
            <a:r>
              <a:rPr lang="en-US" sz="900" dirty="0" smtClean="0"/>
              <a:t>Cooling System:  Comfort with Energy Efficiency</a:t>
            </a:r>
          </a:p>
          <a:p>
            <a:pPr marL="169863" indent="-169863">
              <a:lnSpc>
                <a:spcPct val="120000"/>
              </a:lnSpc>
              <a:spcBef>
                <a:spcPts val="1200"/>
              </a:spcBef>
            </a:pPr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IHACI: (CAQI/QM/QS) Electrical Module: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04813" lvl="1" indent="-171450">
              <a:spcBef>
                <a:spcPts val="600"/>
              </a:spcBef>
            </a:pPr>
            <a:r>
              <a:rPr lang="en-US" sz="900" dirty="0"/>
              <a:t>Class 1 – Practical </a:t>
            </a:r>
            <a:r>
              <a:rPr lang="en-US" sz="900" dirty="0" smtClean="0"/>
              <a:t>Fundamentals and Theory of HVAC/R System Electrical</a:t>
            </a:r>
            <a:endParaRPr lang="en-US" sz="900" dirty="0"/>
          </a:p>
          <a:p>
            <a:pPr marL="404813" lvl="1" indent="-171450">
              <a:spcBef>
                <a:spcPts val="600"/>
              </a:spcBef>
            </a:pPr>
            <a:r>
              <a:rPr lang="en-US" sz="900" dirty="0"/>
              <a:t>Class 2 </a:t>
            </a:r>
            <a:r>
              <a:rPr lang="en-US" sz="900" dirty="0" smtClean="0"/>
              <a:t> - Essential HVAC/R System Motor Theory for the Field Technician</a:t>
            </a:r>
          </a:p>
          <a:p>
            <a:pPr marL="404813" lvl="1" indent="-171450">
              <a:spcBef>
                <a:spcPts val="600"/>
              </a:spcBef>
            </a:pPr>
            <a:r>
              <a:rPr lang="en-US" sz="900" dirty="0" smtClean="0"/>
              <a:t>Class </a:t>
            </a:r>
            <a:r>
              <a:rPr lang="en-US" sz="900" dirty="0"/>
              <a:t>3  </a:t>
            </a:r>
            <a:r>
              <a:rPr lang="en-US" sz="900" dirty="0" smtClean="0"/>
              <a:t>- Different Electrical Components Found in the HVAC/R Industry</a:t>
            </a:r>
            <a:endParaRPr lang="en-US" sz="900" dirty="0"/>
          </a:p>
          <a:p>
            <a:pPr marL="404813" lvl="1" indent="-171450">
              <a:spcBef>
                <a:spcPts val="600"/>
              </a:spcBef>
            </a:pPr>
            <a:r>
              <a:rPr lang="en-US" sz="900" dirty="0"/>
              <a:t>Class 4  </a:t>
            </a:r>
            <a:r>
              <a:rPr lang="en-US" sz="900" dirty="0" smtClean="0"/>
              <a:t>- Electrical Schematics: A Roadmap to Diagnosing A HVAC/R System</a:t>
            </a:r>
          </a:p>
          <a:p>
            <a:pPr marL="169863" indent="-169863">
              <a:lnSpc>
                <a:spcPct val="120000"/>
              </a:lnSpc>
              <a:spcBef>
                <a:spcPts val="1200"/>
              </a:spcBef>
            </a:pPr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IHACI: (CAQI/QM/QS) AC/HP Refrigeration Module:</a:t>
            </a:r>
          </a:p>
          <a:p>
            <a:pPr marL="404813" lvl="1" indent="-171450">
              <a:spcBef>
                <a:spcPts val="600"/>
              </a:spcBef>
            </a:pPr>
            <a:r>
              <a:rPr lang="en-US" sz="900" dirty="0"/>
              <a:t>Class 1 – Practical Fundamentals and Theory of the Refrigeration Circuit</a:t>
            </a:r>
          </a:p>
          <a:p>
            <a:pPr marL="404813" lvl="1" indent="-171450">
              <a:spcBef>
                <a:spcPts val="600"/>
              </a:spcBef>
            </a:pPr>
            <a:r>
              <a:rPr lang="en-US" sz="900" dirty="0"/>
              <a:t>Class 2 – CAQI of Air Conditioning and Heat Pump Systems</a:t>
            </a:r>
          </a:p>
          <a:p>
            <a:pPr marL="404813" lvl="1" indent="-171450">
              <a:spcBef>
                <a:spcPts val="600"/>
              </a:spcBef>
            </a:pPr>
            <a:r>
              <a:rPr lang="en-US" sz="900" dirty="0"/>
              <a:t>Class 3 – CAQM of Air Conditioning and Heat Pump Systems</a:t>
            </a:r>
          </a:p>
          <a:p>
            <a:pPr marL="404813" lvl="1" indent="-171450">
              <a:spcBef>
                <a:spcPts val="600"/>
              </a:spcBef>
            </a:pPr>
            <a:r>
              <a:rPr lang="en-US" sz="900" dirty="0"/>
              <a:t>Class 4 –  CAQS of Air Conditioning and Heat Pump </a:t>
            </a:r>
            <a:r>
              <a:rPr lang="en-US" sz="900" dirty="0" smtClean="0"/>
              <a:t>Systems</a:t>
            </a:r>
          </a:p>
          <a:p>
            <a:pPr marL="233363" lvl="1" indent="0">
              <a:spcBef>
                <a:spcPts val="600"/>
              </a:spcBef>
              <a:buNone/>
            </a:pPr>
            <a:endParaRPr lang="en-US" sz="900" dirty="0"/>
          </a:p>
          <a:p>
            <a:pPr marL="169863" indent="-169863">
              <a:spcBef>
                <a:spcPts val="600"/>
              </a:spcBef>
            </a:pPr>
            <a:endParaRPr lang="en-US" sz="1000" dirty="0" smtClean="0"/>
          </a:p>
          <a:p>
            <a:pPr marL="169863" indent="-169863">
              <a:spcBef>
                <a:spcPts val="600"/>
              </a:spcBef>
            </a:pPr>
            <a:endParaRPr 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52198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488680" cy="639762"/>
          </a:xfrm>
        </p:spPr>
        <p:txBody>
          <a:bodyPr>
            <a:noAutofit/>
          </a:bodyPr>
          <a:lstStyle/>
          <a:p>
            <a:r>
              <a:rPr lang="en-US" sz="2400" dirty="0" smtClean="0"/>
              <a:t>Course Curriculum</a:t>
            </a:r>
            <a:endParaRPr lang="en-US" sz="24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914400"/>
            <a:ext cx="838200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174943" y="6553200"/>
            <a:ext cx="156324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SCE Internal Distribution Only</a:t>
            </a:r>
            <a:endParaRPr lang="en-US" sz="9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1295400"/>
            <a:ext cx="43434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b="1" dirty="0" smtClean="0"/>
              <a:t>Heating, Ventilating and Air Conditioning/Refrigeration (HVAC/R) Technologies</a:t>
            </a:r>
          </a:p>
          <a:p>
            <a:pPr marL="169863" indent="-169863">
              <a:lnSpc>
                <a:spcPct val="120000"/>
              </a:lnSpc>
              <a:spcBef>
                <a:spcPts val="1800"/>
              </a:spcBef>
            </a:pPr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IHACI: (CAQI/QM/QS) Gas Heating Module:</a:t>
            </a:r>
          </a:p>
          <a:p>
            <a:pPr marL="404813" lvl="1" indent="-171450">
              <a:spcBef>
                <a:spcPts val="600"/>
              </a:spcBef>
            </a:pPr>
            <a:r>
              <a:rPr lang="en-US" sz="900" dirty="0" smtClean="0"/>
              <a:t>Class 1 – Practical Fundamentals and Theory of Gas Heating</a:t>
            </a:r>
          </a:p>
          <a:p>
            <a:pPr marL="404813" lvl="1" indent="-171450">
              <a:spcBef>
                <a:spcPts val="600"/>
              </a:spcBef>
            </a:pPr>
            <a:r>
              <a:rPr lang="en-US" sz="900" dirty="0" smtClean="0"/>
              <a:t>Class 2 – Quality Installation, Maintenance and Service of Gas Heating Systems</a:t>
            </a:r>
          </a:p>
          <a:p>
            <a:pPr marL="169863" indent="-169863">
              <a:lnSpc>
                <a:spcPct val="120000"/>
              </a:lnSpc>
              <a:spcBef>
                <a:spcPts val="1200"/>
              </a:spcBef>
            </a:pPr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IHACI</a:t>
            </a:r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</a:t>
            </a:r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NATE Certification Training Series: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04813" lvl="1" indent="-171450">
              <a:spcBef>
                <a:spcPts val="600"/>
              </a:spcBef>
            </a:pPr>
            <a:r>
              <a:rPr lang="en-US" sz="900" dirty="0" smtClean="0"/>
              <a:t>Air Conditioners and Heat Pumps: Part 1 (Introduction)</a:t>
            </a:r>
          </a:p>
          <a:p>
            <a:pPr marL="404813" lvl="1" indent="-171450">
              <a:spcBef>
                <a:spcPts val="600"/>
              </a:spcBef>
            </a:pPr>
            <a:r>
              <a:rPr lang="en-US" sz="900" dirty="0" smtClean="0"/>
              <a:t>Air Conditioners and Heat Pumps: Part 2 (Installation &amp; Service)</a:t>
            </a:r>
          </a:p>
          <a:p>
            <a:pPr marL="404813" lvl="1" indent="-171450">
              <a:spcBef>
                <a:spcPts val="600"/>
              </a:spcBef>
            </a:pPr>
            <a:r>
              <a:rPr lang="en-US" sz="900" dirty="0" smtClean="0"/>
              <a:t>Air Distribution: Part 1 (Introduction)</a:t>
            </a:r>
          </a:p>
          <a:p>
            <a:pPr marL="404813" lvl="1" indent="-171450">
              <a:spcBef>
                <a:spcPts val="600"/>
              </a:spcBef>
            </a:pPr>
            <a:r>
              <a:rPr lang="en-US" sz="900" dirty="0" smtClean="0"/>
              <a:t>Air Distribution: Part 2 (Installation &amp; Service)</a:t>
            </a:r>
          </a:p>
          <a:p>
            <a:pPr marL="404813" lvl="1" indent="-171450">
              <a:spcBef>
                <a:spcPts val="600"/>
              </a:spcBef>
            </a:pPr>
            <a:r>
              <a:rPr lang="en-US" sz="900" dirty="0" smtClean="0"/>
              <a:t>Core: Part 1 (General Skills)</a:t>
            </a:r>
          </a:p>
          <a:p>
            <a:pPr marL="404813" lvl="1" indent="-171450">
              <a:spcBef>
                <a:spcPts val="600"/>
              </a:spcBef>
            </a:pPr>
            <a:r>
              <a:rPr lang="en-US" sz="900" dirty="0" smtClean="0"/>
              <a:t>Core: Part 2 (Electrical Skills)</a:t>
            </a:r>
          </a:p>
          <a:p>
            <a:pPr marL="404813" lvl="1" indent="-171450">
              <a:spcBef>
                <a:spcPts val="600"/>
              </a:spcBef>
            </a:pPr>
            <a:r>
              <a:rPr lang="en-US" sz="900" dirty="0" smtClean="0"/>
              <a:t>Gas Heating: Part 1 (Introduction)</a:t>
            </a:r>
          </a:p>
          <a:p>
            <a:pPr marL="404813" lvl="1" indent="-171450">
              <a:spcBef>
                <a:spcPts val="600"/>
              </a:spcBef>
            </a:pPr>
            <a:r>
              <a:rPr lang="en-US" sz="900" dirty="0" smtClean="0"/>
              <a:t>Gas Heating: Part 2 (Installation &amp; Service)</a:t>
            </a:r>
          </a:p>
          <a:p>
            <a:pPr marL="404813" lvl="1" indent="-171450">
              <a:spcBef>
                <a:spcPts val="600"/>
              </a:spcBef>
            </a:pPr>
            <a:r>
              <a:rPr lang="en-US" sz="900" dirty="0" smtClean="0"/>
              <a:t>NATE Certification  Training Series Exam</a:t>
            </a:r>
          </a:p>
          <a:p>
            <a:pPr marL="0" indent="0">
              <a:buNone/>
            </a:pPr>
            <a:endParaRPr lang="en-US" sz="1000" dirty="0"/>
          </a:p>
          <a:p>
            <a:pPr marL="169863" indent="-169863">
              <a:spcBef>
                <a:spcPts val="600"/>
              </a:spcBef>
            </a:pPr>
            <a:endParaRPr lang="en-US" sz="1000" dirty="0"/>
          </a:p>
          <a:p>
            <a:pPr marL="169863" indent="-169863">
              <a:spcBef>
                <a:spcPts val="600"/>
              </a:spcBef>
            </a:pPr>
            <a:endParaRPr lang="en-US" sz="1000" dirty="0"/>
          </a:p>
          <a:p>
            <a:pPr marL="169863" indent="-169863">
              <a:spcBef>
                <a:spcPts val="600"/>
              </a:spcBef>
            </a:pPr>
            <a:endParaRPr lang="en-US" sz="1000" dirty="0"/>
          </a:p>
          <a:p>
            <a:pPr marL="0" indent="0">
              <a:buNone/>
            </a:pPr>
            <a:endParaRPr lang="en-US" sz="1400" b="1" dirty="0" smtClean="0"/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457200" y="1373902"/>
            <a:ext cx="4114800" cy="4978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850" dirty="0"/>
          </a:p>
        </p:txBody>
      </p:sp>
      <p:sp>
        <p:nvSpPr>
          <p:cNvPr id="12" name="Content Placeholder 3"/>
          <p:cNvSpPr txBox="1">
            <a:spLocks/>
          </p:cNvSpPr>
          <p:nvPr/>
        </p:nvSpPr>
        <p:spPr>
          <a:xfrm>
            <a:off x="4953000" y="1295400"/>
            <a:ext cx="3810000" cy="4978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buNone/>
            </a:pPr>
            <a:endParaRPr lang="en-US" sz="900" dirty="0" smtClean="0"/>
          </a:p>
          <a:p>
            <a:pPr marL="0" indent="0">
              <a:spcBef>
                <a:spcPts val="1200"/>
              </a:spcBef>
              <a:buNone/>
            </a:pPr>
            <a:endParaRPr lang="en-US" sz="900" dirty="0" smtClean="0"/>
          </a:p>
          <a:p>
            <a:pPr marL="169863" indent="-169863">
              <a:spcBef>
                <a:spcPts val="1200"/>
              </a:spcBef>
            </a:pPr>
            <a:r>
              <a:rPr lang="en-US" sz="900" dirty="0" smtClean="0"/>
              <a:t>Manometer </a:t>
            </a:r>
            <a:r>
              <a:rPr lang="en-US" sz="900" dirty="0"/>
              <a:t>Comparison (</a:t>
            </a:r>
            <a:r>
              <a:rPr lang="en-US" sz="900" dirty="0" err="1"/>
              <a:t>Retrotec</a:t>
            </a:r>
            <a:r>
              <a:rPr lang="en-US" sz="900" dirty="0"/>
              <a:t> vs. Energy Conservatory Equipment</a:t>
            </a:r>
          </a:p>
          <a:p>
            <a:pPr marL="169863" indent="-169863">
              <a:spcBef>
                <a:spcPts val="1200"/>
              </a:spcBef>
            </a:pPr>
            <a:r>
              <a:rPr lang="en-US" sz="900" dirty="0"/>
              <a:t>Residential and Light Commercial HVAC</a:t>
            </a:r>
          </a:p>
          <a:p>
            <a:pPr marL="169863" indent="-169863">
              <a:spcBef>
                <a:spcPts val="1200"/>
              </a:spcBef>
            </a:pPr>
            <a:r>
              <a:rPr lang="en-US" sz="900" dirty="0"/>
              <a:t>Retro-Commissioning (</a:t>
            </a:r>
            <a:r>
              <a:rPr lang="en-US" sz="900" dirty="0" err="1"/>
              <a:t>RCx</a:t>
            </a:r>
            <a:r>
              <a:rPr lang="en-US" sz="900" dirty="0"/>
              <a:t>) </a:t>
            </a:r>
            <a:r>
              <a:rPr lang="en-US" sz="900" dirty="0" smtClean="0"/>
              <a:t>Fundamentals</a:t>
            </a:r>
          </a:p>
          <a:p>
            <a:pPr marL="169863" indent="-169863">
              <a:spcBef>
                <a:spcPts val="1200"/>
              </a:spcBef>
            </a:pPr>
            <a:r>
              <a:rPr lang="en-US" sz="900" dirty="0" smtClean="0"/>
              <a:t>Title </a:t>
            </a:r>
            <a:r>
              <a:rPr lang="en-US" sz="900" dirty="0"/>
              <a:t>24 Building Energy Standards Essentials for Residential AC Quality Installation Contractors  </a:t>
            </a:r>
            <a:r>
              <a:rPr lang="en-US" sz="900" dirty="0" smtClean="0"/>
              <a:t> (2-day workshop)</a:t>
            </a:r>
          </a:p>
          <a:p>
            <a:pPr marL="169863" indent="-169863">
              <a:spcBef>
                <a:spcPts val="1200"/>
              </a:spcBef>
            </a:pPr>
            <a:r>
              <a:rPr lang="en-US" sz="900" dirty="0" smtClean="0"/>
              <a:t>Title 24 Building Energy Standards for Small Commercial AC Quality Installation Contractors (2-day workshop)</a:t>
            </a:r>
          </a:p>
          <a:p>
            <a:pPr marL="169863" indent="-169863">
              <a:spcBef>
                <a:spcPts val="1200"/>
              </a:spcBef>
            </a:pPr>
            <a:r>
              <a:rPr lang="en-US" sz="900" dirty="0" smtClean="0"/>
              <a:t>Title 24: Where We’re Headed with the 2013 Standards</a:t>
            </a:r>
          </a:p>
          <a:p>
            <a:pPr marL="169863" indent="-169863">
              <a:spcBef>
                <a:spcPts val="1200"/>
              </a:spcBef>
            </a:pPr>
            <a:r>
              <a:rPr lang="en-US" sz="900" dirty="0" smtClean="0"/>
              <a:t>Variable Refrigerant Flow Systems – Design and Application</a:t>
            </a:r>
          </a:p>
          <a:p>
            <a:pPr marL="169863" indent="-169863">
              <a:spcBef>
                <a:spcPts val="1200"/>
              </a:spcBef>
            </a:pPr>
            <a:endParaRPr lang="en-US" sz="900" dirty="0" smtClean="0"/>
          </a:p>
          <a:p>
            <a:pPr marL="169863" indent="-169863">
              <a:spcBef>
                <a:spcPts val="600"/>
              </a:spcBef>
            </a:pPr>
            <a:endParaRPr lang="en-US" sz="900" dirty="0"/>
          </a:p>
          <a:p>
            <a:pPr marL="169863" indent="-169863">
              <a:spcBef>
                <a:spcPts val="600"/>
              </a:spcBef>
            </a:pPr>
            <a:endParaRPr lang="en-US" sz="1000" dirty="0" smtClean="0"/>
          </a:p>
          <a:p>
            <a:pPr marL="169863" indent="-169863">
              <a:spcBef>
                <a:spcPts val="600"/>
              </a:spcBef>
            </a:pPr>
            <a:endParaRPr 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79155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488680" cy="639762"/>
          </a:xfrm>
        </p:spPr>
        <p:txBody>
          <a:bodyPr>
            <a:noAutofit/>
          </a:bodyPr>
          <a:lstStyle/>
          <a:p>
            <a:r>
              <a:rPr lang="en-US" sz="2400" dirty="0" smtClean="0"/>
              <a:t>Course Curriculum</a:t>
            </a:r>
            <a:endParaRPr lang="en-US" sz="24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914400"/>
            <a:ext cx="838200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174943" y="6553200"/>
            <a:ext cx="156324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SCE Internal Distribution Only</a:t>
            </a:r>
            <a:endParaRPr lang="en-US" sz="9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1295400"/>
            <a:ext cx="41148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b="1" dirty="0" smtClean="0"/>
              <a:t>Lighting Technologies</a:t>
            </a:r>
            <a:endParaRPr lang="en-US" sz="1200" b="1" dirty="0"/>
          </a:p>
          <a:p>
            <a:pPr marL="169863" indent="-169863">
              <a:lnSpc>
                <a:spcPct val="120000"/>
              </a:lnSpc>
              <a:spcBef>
                <a:spcPts val="800"/>
              </a:spcBef>
            </a:pPr>
            <a:r>
              <a:rPr lang="en-US" sz="900" dirty="0" smtClean="0"/>
              <a:t>Advanced Lighting Control Systems for </a:t>
            </a:r>
            <a:r>
              <a:rPr lang="en-US" sz="900" dirty="0" err="1" smtClean="0"/>
              <a:t>Specifiers</a:t>
            </a:r>
            <a:endParaRPr lang="en-US" sz="900" dirty="0"/>
          </a:p>
          <a:p>
            <a:pPr marL="169863" indent="-169863">
              <a:spcBef>
                <a:spcPts val="800"/>
              </a:spcBef>
            </a:pPr>
            <a:r>
              <a:rPr lang="en-US" sz="900" dirty="0" smtClean="0"/>
              <a:t>Basics of LED Technology</a:t>
            </a:r>
          </a:p>
          <a:p>
            <a:pPr marL="169863" indent="-169863">
              <a:spcBef>
                <a:spcPts val="800"/>
              </a:spcBef>
            </a:pPr>
            <a:r>
              <a:rPr lang="en-US" sz="900" dirty="0" smtClean="0"/>
              <a:t>Beyond Efficient Lamps</a:t>
            </a:r>
          </a:p>
          <a:p>
            <a:pPr marL="169863" indent="-169863">
              <a:spcBef>
                <a:spcPts val="800"/>
              </a:spcBef>
            </a:pPr>
            <a:r>
              <a:rPr lang="en-US" sz="900" dirty="0" smtClean="0"/>
              <a:t>Calculating Lighting Solutions</a:t>
            </a:r>
          </a:p>
          <a:p>
            <a:pPr marL="169863" indent="-169863">
              <a:spcBef>
                <a:spcPts val="800"/>
              </a:spcBef>
            </a:pPr>
            <a:r>
              <a:rPr lang="en-US" sz="900" dirty="0" smtClean="0"/>
              <a:t>Computer Aided Lighting Design</a:t>
            </a:r>
          </a:p>
          <a:p>
            <a:pPr marL="169863" indent="-169863">
              <a:spcBef>
                <a:spcPts val="800"/>
              </a:spcBef>
            </a:pPr>
            <a:r>
              <a:rPr lang="en-US" sz="900" dirty="0" smtClean="0"/>
              <a:t>Designing Commercial Lighting</a:t>
            </a:r>
          </a:p>
          <a:p>
            <a:pPr marL="169863" indent="-169863">
              <a:spcBef>
                <a:spcPts val="800"/>
              </a:spcBef>
            </a:pPr>
            <a:r>
              <a:rPr lang="en-US" sz="900" dirty="0" smtClean="0"/>
              <a:t>From Candles to LEDs – Getting to the Point</a:t>
            </a:r>
          </a:p>
          <a:p>
            <a:pPr marL="169863" indent="-169863">
              <a:spcBef>
                <a:spcPts val="800"/>
              </a:spcBef>
            </a:pPr>
            <a:r>
              <a:rPr lang="en-US" sz="900" dirty="0" smtClean="0"/>
              <a:t>From Fluorescent to Induction – An Areas of Lamp Efficiency</a:t>
            </a:r>
          </a:p>
          <a:p>
            <a:pPr marL="169863" indent="-169863">
              <a:spcBef>
                <a:spcPts val="800"/>
              </a:spcBef>
            </a:pPr>
            <a:r>
              <a:rPr lang="en-US" sz="900" dirty="0" smtClean="0"/>
              <a:t>Human Centric Lighting</a:t>
            </a:r>
          </a:p>
          <a:p>
            <a:pPr marL="169863" indent="-169863">
              <a:spcBef>
                <a:spcPts val="800"/>
              </a:spcBef>
            </a:pPr>
            <a:r>
              <a:rPr lang="en-US" sz="900" dirty="0" smtClean="0"/>
              <a:t>Industrial Lighting Applications</a:t>
            </a:r>
          </a:p>
          <a:p>
            <a:pPr marL="169863" indent="-169863">
              <a:spcBef>
                <a:spcPts val="800"/>
              </a:spcBef>
            </a:pPr>
            <a:r>
              <a:rPr lang="en-US" sz="900" dirty="0" smtClean="0"/>
              <a:t>Introduction to Lighting</a:t>
            </a:r>
          </a:p>
          <a:p>
            <a:pPr marL="169863" indent="-169863">
              <a:spcBef>
                <a:spcPts val="800"/>
              </a:spcBef>
            </a:pPr>
            <a:r>
              <a:rPr lang="en-US" sz="900" dirty="0" smtClean="0"/>
              <a:t>Lighting Control Strategies and Devices</a:t>
            </a:r>
          </a:p>
          <a:p>
            <a:pPr marL="169863" indent="-169863">
              <a:spcBef>
                <a:spcPts val="800"/>
              </a:spcBef>
            </a:pPr>
            <a:r>
              <a:rPr lang="en-US" sz="900" dirty="0" smtClean="0"/>
              <a:t>Lighting Design and Software:  Indoor Calculation</a:t>
            </a:r>
          </a:p>
          <a:p>
            <a:pPr marL="169863" indent="-169863">
              <a:spcBef>
                <a:spcPts val="800"/>
              </a:spcBef>
            </a:pPr>
            <a:r>
              <a:rPr lang="en-US" sz="900" dirty="0" smtClean="0"/>
              <a:t>Lighting Design Basics</a:t>
            </a:r>
          </a:p>
          <a:p>
            <a:pPr marL="169863" indent="-169863">
              <a:spcBef>
                <a:spcPts val="800"/>
              </a:spcBef>
            </a:pPr>
            <a:r>
              <a:rPr lang="en-US" sz="900" dirty="0" smtClean="0"/>
              <a:t>Lighting Fixture Maintenance</a:t>
            </a:r>
          </a:p>
          <a:p>
            <a:pPr marL="169863" indent="-169863">
              <a:spcBef>
                <a:spcPts val="800"/>
              </a:spcBef>
            </a:pPr>
            <a:r>
              <a:rPr lang="en-US" sz="900" dirty="0" smtClean="0"/>
              <a:t>Lighting for Contractors</a:t>
            </a:r>
          </a:p>
          <a:p>
            <a:pPr marL="169863" indent="-169863">
              <a:spcBef>
                <a:spcPts val="600"/>
              </a:spcBef>
            </a:pPr>
            <a:r>
              <a:rPr lang="en-US" sz="900" dirty="0" smtClean="0"/>
              <a:t>Lighting Retrofit Strategies and Project Management Techniques</a:t>
            </a:r>
          </a:p>
          <a:p>
            <a:pPr marL="169863" indent="-169863">
              <a:spcBef>
                <a:spcPts val="600"/>
              </a:spcBef>
            </a:pPr>
            <a:r>
              <a:rPr lang="en-US" sz="900" dirty="0" smtClean="0"/>
              <a:t>Office Lighting: Title 24 and Technology Update</a:t>
            </a:r>
          </a:p>
          <a:p>
            <a:pPr marL="169863" indent="-169863">
              <a:spcBef>
                <a:spcPts val="600"/>
              </a:spcBef>
            </a:pPr>
            <a:r>
              <a:rPr lang="en-US" sz="900" dirty="0" smtClean="0"/>
              <a:t>Outdoor Lighting Applications</a:t>
            </a:r>
          </a:p>
          <a:p>
            <a:pPr marL="169863" indent="-169863">
              <a:spcBef>
                <a:spcPts val="600"/>
              </a:spcBef>
            </a:pPr>
            <a:r>
              <a:rPr lang="en-US" sz="900" dirty="0" smtClean="0"/>
              <a:t>Residential Lighting:  Title 24 and Technology Update</a:t>
            </a:r>
          </a:p>
          <a:p>
            <a:pPr marL="169863" indent="-169863">
              <a:spcBef>
                <a:spcPts val="600"/>
              </a:spcBef>
            </a:pPr>
            <a:r>
              <a:rPr lang="en-US" sz="900" dirty="0" smtClean="0"/>
              <a:t>Retail Lighting:  Title 24 and Technology Update</a:t>
            </a:r>
            <a:endParaRPr lang="en-US" sz="900" dirty="0"/>
          </a:p>
          <a:p>
            <a:pPr marL="0" indent="0">
              <a:buNone/>
            </a:pPr>
            <a:endParaRPr lang="en-US" sz="1400" b="1" dirty="0" smtClean="0"/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457200" y="1373902"/>
            <a:ext cx="4114800" cy="4978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850" dirty="0"/>
          </a:p>
        </p:txBody>
      </p:sp>
      <p:sp>
        <p:nvSpPr>
          <p:cNvPr id="12" name="Content Placeholder 3"/>
          <p:cNvSpPr txBox="1">
            <a:spLocks/>
          </p:cNvSpPr>
          <p:nvPr/>
        </p:nvSpPr>
        <p:spPr>
          <a:xfrm>
            <a:off x="4953000" y="1295400"/>
            <a:ext cx="3810000" cy="4978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buNone/>
            </a:pPr>
            <a:endParaRPr lang="en-US" sz="900" dirty="0" smtClean="0"/>
          </a:p>
          <a:p>
            <a:pPr marL="0" indent="0">
              <a:spcBef>
                <a:spcPts val="1200"/>
              </a:spcBef>
              <a:buNone/>
            </a:pPr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California Advanced Lighting Controls Training Program</a:t>
            </a:r>
          </a:p>
          <a:p>
            <a:pPr marL="404813" lvl="1" indent="-171450">
              <a:spcBef>
                <a:spcPts val="600"/>
              </a:spcBef>
            </a:pPr>
            <a:r>
              <a:rPr lang="en-US" sz="900" dirty="0" smtClean="0"/>
              <a:t>CALCTP Business Development</a:t>
            </a:r>
          </a:p>
          <a:p>
            <a:pPr marL="404813" lvl="1" indent="-171450">
              <a:spcBef>
                <a:spcPts val="600"/>
              </a:spcBef>
            </a:pPr>
            <a:r>
              <a:rPr lang="en-US" sz="900" dirty="0" smtClean="0"/>
              <a:t>CALCTP 10 Day Workshop</a:t>
            </a:r>
          </a:p>
          <a:p>
            <a:pPr marL="404813" lvl="1" indent="-171450">
              <a:spcBef>
                <a:spcPts val="600"/>
              </a:spcBef>
            </a:pPr>
            <a:r>
              <a:rPr lang="en-US" sz="900" dirty="0" smtClean="0"/>
              <a:t>CALCTP 5 Day Workshop</a:t>
            </a:r>
          </a:p>
          <a:p>
            <a:pPr marL="404813" lvl="1" indent="-171450">
              <a:spcBef>
                <a:spcPts val="600"/>
              </a:spcBef>
            </a:pPr>
            <a:r>
              <a:rPr lang="en-US" sz="900" dirty="0" smtClean="0"/>
              <a:t>CALCTP 2 Day Systems Workshop</a:t>
            </a:r>
            <a:endParaRPr lang="en-US" sz="900" dirty="0"/>
          </a:p>
          <a:p>
            <a:pPr marL="169863" indent="-169863">
              <a:spcBef>
                <a:spcPts val="600"/>
              </a:spcBef>
            </a:pPr>
            <a:endParaRPr lang="en-US" sz="1000" dirty="0" smtClean="0"/>
          </a:p>
          <a:p>
            <a:pPr marL="169863" indent="-169863">
              <a:spcBef>
                <a:spcPts val="600"/>
              </a:spcBef>
            </a:pPr>
            <a:endParaRPr 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76555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488680" cy="639762"/>
          </a:xfrm>
        </p:spPr>
        <p:txBody>
          <a:bodyPr>
            <a:noAutofit/>
          </a:bodyPr>
          <a:lstStyle/>
          <a:p>
            <a:r>
              <a:rPr lang="en-US" sz="2400" dirty="0" smtClean="0"/>
              <a:t>Course Curriculum</a:t>
            </a:r>
            <a:endParaRPr lang="en-US" sz="24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914400"/>
            <a:ext cx="838200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174943" y="6553200"/>
            <a:ext cx="156324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SCE Internal Distribution Only</a:t>
            </a:r>
            <a:endParaRPr lang="en-US" sz="9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1295400"/>
            <a:ext cx="41148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b="1" dirty="0" smtClean="0"/>
              <a:t>Pumps &amp; Water Delivery</a:t>
            </a:r>
          </a:p>
          <a:p>
            <a:pPr marL="169863" indent="-169863">
              <a:spcBef>
                <a:spcPts val="800"/>
              </a:spcBef>
            </a:pPr>
            <a:r>
              <a:rPr lang="en-US" sz="900" dirty="0" smtClean="0"/>
              <a:t>All Things Renewable</a:t>
            </a:r>
          </a:p>
          <a:p>
            <a:pPr marL="169863" indent="-169863">
              <a:spcBef>
                <a:spcPts val="800"/>
              </a:spcBef>
            </a:pPr>
            <a:r>
              <a:rPr lang="en-US" sz="900" dirty="0" smtClean="0"/>
              <a:t>An Energy Tools Workshop for the Water Industry</a:t>
            </a:r>
          </a:p>
          <a:p>
            <a:pPr marL="169863" indent="-169863">
              <a:spcBef>
                <a:spcPts val="800"/>
              </a:spcBef>
            </a:pPr>
            <a:r>
              <a:rPr lang="en-US" sz="900" dirty="0" smtClean="0"/>
              <a:t>Getting the Most from Your Electric Motor &amp; VFD</a:t>
            </a:r>
          </a:p>
          <a:p>
            <a:pPr marL="169863" indent="-169863">
              <a:spcBef>
                <a:spcPts val="600"/>
              </a:spcBef>
            </a:pPr>
            <a:r>
              <a:rPr lang="en-US" sz="900" dirty="0" smtClean="0"/>
              <a:t>Learn to Manage Your Usage and Help Control Your Cost</a:t>
            </a:r>
          </a:p>
          <a:p>
            <a:pPr marL="169863" indent="-169863">
              <a:spcBef>
                <a:spcPts val="600"/>
              </a:spcBef>
            </a:pPr>
            <a:r>
              <a:rPr lang="en-US" sz="900" dirty="0" smtClean="0"/>
              <a:t>Managing Energy in Water and Wastewater Systems</a:t>
            </a:r>
          </a:p>
          <a:p>
            <a:pPr marL="169863" indent="-169863">
              <a:spcBef>
                <a:spcPts val="600"/>
              </a:spcBef>
            </a:pPr>
            <a:r>
              <a:rPr lang="en-US" sz="900" dirty="0" smtClean="0"/>
              <a:t>Outage Communication for Water Customers</a:t>
            </a:r>
          </a:p>
          <a:p>
            <a:pPr marL="169863" indent="-169863">
              <a:spcBef>
                <a:spcPts val="600"/>
              </a:spcBef>
            </a:pPr>
            <a:r>
              <a:rPr lang="en-US" sz="900" dirty="0" smtClean="0"/>
              <a:t>Pump Testing and Improving Your Pumping Plant Efficiency</a:t>
            </a:r>
          </a:p>
          <a:p>
            <a:pPr marL="169863" indent="-169863">
              <a:spcBef>
                <a:spcPts val="600"/>
              </a:spcBef>
            </a:pPr>
            <a:r>
              <a:rPr lang="en-US" sz="900" dirty="0" smtClean="0"/>
              <a:t>What You Can Do About the Water-Energy-Carbon Connection</a:t>
            </a:r>
          </a:p>
          <a:p>
            <a:pPr marL="169863" indent="-169863">
              <a:spcBef>
                <a:spcPts val="600"/>
              </a:spcBef>
            </a:pPr>
            <a:endParaRPr lang="en-US" sz="900" b="1" dirty="0"/>
          </a:p>
          <a:p>
            <a:pPr marL="0" indent="0">
              <a:spcBef>
                <a:spcPts val="600"/>
              </a:spcBef>
              <a:buNone/>
            </a:pPr>
            <a:r>
              <a:rPr lang="en-US" sz="1200" b="1" dirty="0" smtClean="0"/>
              <a:t>Renewables</a:t>
            </a:r>
          </a:p>
          <a:p>
            <a:pPr marL="169863" indent="-169863">
              <a:spcBef>
                <a:spcPts val="800"/>
              </a:spcBef>
            </a:pPr>
            <a:r>
              <a:rPr lang="en-US" sz="900" dirty="0" smtClean="0"/>
              <a:t>California Solar Initiative Commercial Solar Workshop</a:t>
            </a:r>
            <a:endParaRPr lang="en-US" sz="900" dirty="0"/>
          </a:p>
          <a:p>
            <a:pPr marL="169863" indent="-169863">
              <a:spcBef>
                <a:spcPts val="800"/>
              </a:spcBef>
            </a:pPr>
            <a:r>
              <a:rPr lang="en-US" sz="900" dirty="0" smtClean="0"/>
              <a:t>California Solar Initiative Contractor Solar Class</a:t>
            </a:r>
          </a:p>
          <a:p>
            <a:pPr marL="169863" indent="-169863">
              <a:spcBef>
                <a:spcPts val="800"/>
              </a:spcBef>
            </a:pPr>
            <a:r>
              <a:rPr lang="en-US" sz="900" dirty="0" smtClean="0"/>
              <a:t>Integrating </a:t>
            </a:r>
            <a:r>
              <a:rPr lang="en-US" sz="900" dirty="0" err="1" smtClean="0"/>
              <a:t>Photovoltaics</a:t>
            </a:r>
            <a:r>
              <a:rPr lang="en-US" sz="900" dirty="0" smtClean="0"/>
              <a:t> Into the Building</a:t>
            </a:r>
            <a:endParaRPr lang="en-US" sz="1200" dirty="0" smtClean="0"/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457200" y="1373902"/>
            <a:ext cx="4114800" cy="4978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850" dirty="0"/>
          </a:p>
        </p:txBody>
      </p:sp>
      <p:sp>
        <p:nvSpPr>
          <p:cNvPr id="12" name="Content Placeholder 3"/>
          <p:cNvSpPr txBox="1">
            <a:spLocks/>
          </p:cNvSpPr>
          <p:nvPr/>
        </p:nvSpPr>
        <p:spPr>
          <a:xfrm>
            <a:off x="4953000" y="1295400"/>
            <a:ext cx="3810000" cy="4978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buNone/>
            </a:pPr>
            <a:endParaRPr lang="en-US" sz="900" dirty="0" smtClean="0"/>
          </a:p>
        </p:txBody>
      </p:sp>
    </p:spTree>
    <p:extLst>
      <p:ext uri="{BB962C8B-B14F-4D97-AF65-F5344CB8AC3E}">
        <p14:creationId xmlns:p14="http://schemas.microsoft.com/office/powerpoint/2010/main" val="62254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46237"/>
            <a:ext cx="8229600" cy="4906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400" dirty="0" smtClean="0"/>
              <a:t>Energy Education Center Overview . . . . . . . . . . . . . . . . . . . . . . . . . . . . . . . . . . .  3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EEC Educational Resources . . . . . . . . . . . . . . . . . . . . . . . . . . . . . . . . . . . . . . . . . .  4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EEC Unique Offerings – Irwindale . . . . . . . . . . . . . . . . . . . . . . . . . . . . . . . . . . . . . . </a:t>
            </a:r>
            <a:r>
              <a:rPr lang="en-US" sz="1400" dirty="0"/>
              <a:t>5</a:t>
            </a: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EEC Unique Offerings – Tulare . . . . . . . . . . . . . . . . . . . . . . . . . . . . . . . . . . . . . . . . . 6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Appendix . . . . . . . . . . . . . . . . . . . . . . . . . . . . . . . . . . . . . . . . . . . . . . . . . . . . . . . . . . 7</a:t>
            </a:r>
          </a:p>
          <a:p>
            <a:pPr marL="0" indent="0">
              <a:buNone/>
            </a:pPr>
            <a:endParaRPr lang="en-US" sz="1400" dirty="0"/>
          </a:p>
          <a:p>
            <a:pPr marL="404813" lvl="1" indent="-234950">
              <a:buFont typeface="Wingdings" panose="05000000000000000000" pitchFamily="2" charset="2"/>
              <a:buChar char="§"/>
            </a:pPr>
            <a:r>
              <a:rPr lang="en-US" sz="1400" dirty="0" smtClean="0"/>
              <a:t>Course Curriculum</a:t>
            </a:r>
          </a:p>
          <a:p>
            <a:pPr marL="0" indent="0">
              <a:spcBef>
                <a:spcPts val="600"/>
              </a:spcBef>
              <a:buNone/>
              <a:tabLst>
                <a:tab pos="627063" algn="l"/>
                <a:tab pos="966788" algn="l"/>
                <a:tab pos="4689475" algn="l"/>
              </a:tabLst>
            </a:pPr>
            <a:r>
              <a:rPr lang="en-US" sz="1400" dirty="0"/>
              <a:t>	</a:t>
            </a:r>
            <a:endParaRPr lang="en-US" sz="1400" dirty="0" smtClean="0"/>
          </a:p>
          <a:p>
            <a:pPr marL="0" indent="0" defTabSz="153988">
              <a:spcBef>
                <a:spcPts val="600"/>
              </a:spcBef>
              <a:buNone/>
              <a:tabLst>
                <a:tab pos="401638" algn="l"/>
                <a:tab pos="969963" algn="l"/>
                <a:tab pos="4348163" algn="l"/>
                <a:tab pos="4860925" algn="l"/>
                <a:tab pos="5197475" algn="l"/>
              </a:tabLst>
            </a:pPr>
            <a:r>
              <a:rPr lang="en-US" sz="1100" dirty="0"/>
              <a:t>	</a:t>
            </a:r>
            <a:r>
              <a:rPr lang="en-US" sz="1100" dirty="0" smtClean="0"/>
              <a:t>- Building Envelope, Construction &amp; Software</a:t>
            </a:r>
            <a:r>
              <a:rPr lang="en-US" sz="1100" dirty="0"/>
              <a:t>	</a:t>
            </a:r>
            <a:r>
              <a:rPr lang="en-US" sz="1100" dirty="0" smtClean="0"/>
              <a:t> </a:t>
            </a:r>
            <a:r>
              <a:rPr lang="en-US" sz="1100" dirty="0"/>
              <a:t>- Foodservice Technologies </a:t>
            </a:r>
            <a:endParaRPr lang="en-US" sz="1100" dirty="0" smtClean="0"/>
          </a:p>
          <a:p>
            <a:pPr marL="0" indent="0" defTabSz="153988">
              <a:spcBef>
                <a:spcPts val="600"/>
              </a:spcBef>
              <a:buNone/>
              <a:tabLst>
                <a:tab pos="401638" algn="l"/>
                <a:tab pos="969963" algn="l"/>
                <a:tab pos="4348163" algn="l"/>
                <a:tab pos="4860925" algn="l"/>
                <a:tab pos="5197475" algn="l"/>
              </a:tabLst>
            </a:pPr>
            <a:r>
              <a:rPr lang="en-US" sz="1100" dirty="0" smtClean="0"/>
              <a:t>	- Commercial &amp; Industrial Technologies	 - HVAC/R Technologies</a:t>
            </a:r>
          </a:p>
          <a:p>
            <a:pPr marL="0" indent="0" defTabSz="401638">
              <a:spcBef>
                <a:spcPts val="600"/>
              </a:spcBef>
              <a:buNone/>
            </a:pPr>
            <a:r>
              <a:rPr lang="en-US" sz="1100" dirty="0"/>
              <a:t>	</a:t>
            </a:r>
            <a:r>
              <a:rPr lang="en-US" sz="1100" dirty="0" smtClean="0"/>
              <a:t>- Demand Response				 		</a:t>
            </a:r>
            <a:r>
              <a:rPr lang="en-US" sz="1100" dirty="0"/>
              <a:t> </a:t>
            </a:r>
            <a:r>
              <a:rPr lang="en-US" sz="1100" dirty="0" smtClean="0"/>
              <a:t>        - </a:t>
            </a:r>
            <a:r>
              <a:rPr lang="en-US" sz="1100" dirty="0"/>
              <a:t>Lighting Technologies</a:t>
            </a:r>
            <a:endParaRPr lang="en-US" sz="1100" dirty="0" smtClean="0"/>
          </a:p>
          <a:p>
            <a:pPr marL="0" indent="0" defTabSz="401638">
              <a:spcBef>
                <a:spcPts val="600"/>
              </a:spcBef>
              <a:buNone/>
            </a:pPr>
            <a:r>
              <a:rPr lang="en-US" sz="1100" dirty="0" smtClean="0"/>
              <a:t>	- Electricity Fundamentals 					         - </a:t>
            </a:r>
            <a:r>
              <a:rPr lang="en-US" sz="1100" dirty="0"/>
              <a:t>Pumps &amp; Water Delivery</a:t>
            </a:r>
          </a:p>
          <a:p>
            <a:pPr marL="0" indent="0" defTabSz="401638">
              <a:spcBef>
                <a:spcPts val="600"/>
              </a:spcBef>
              <a:buNone/>
            </a:pPr>
            <a:r>
              <a:rPr lang="en-US" sz="1100" dirty="0"/>
              <a:t>	</a:t>
            </a:r>
            <a:r>
              <a:rPr lang="en-US" sz="1100" dirty="0" smtClean="0"/>
              <a:t>- </a:t>
            </a:r>
            <a:r>
              <a:rPr lang="en-US" sz="1100" dirty="0"/>
              <a:t>Energy Management Controls </a:t>
            </a:r>
            <a:r>
              <a:rPr lang="en-US" sz="1100" dirty="0" smtClean="0"/>
              <a:t>				         - </a:t>
            </a:r>
            <a:r>
              <a:rPr lang="en-US" sz="1100" dirty="0"/>
              <a:t>Renewables</a:t>
            </a:r>
            <a:endParaRPr lang="en-US" sz="1100" dirty="0" smtClean="0"/>
          </a:p>
          <a:p>
            <a:pPr marL="0" indent="0" defTabSz="401638">
              <a:spcBef>
                <a:spcPts val="600"/>
              </a:spcBef>
              <a:buNone/>
            </a:pPr>
            <a:r>
              <a:rPr lang="en-US" sz="1100" dirty="0" smtClean="0"/>
              <a:t>	- </a:t>
            </a:r>
            <a:r>
              <a:rPr lang="en-US" sz="1100" dirty="0"/>
              <a:t>Energy Strategies</a:t>
            </a:r>
          </a:p>
          <a:p>
            <a:pPr marL="0" indent="0" defTabSz="401638">
              <a:spcBef>
                <a:spcPts val="600"/>
              </a:spcBef>
              <a:buNone/>
            </a:pPr>
            <a:r>
              <a:rPr lang="en-US" sz="1100" dirty="0" smtClean="0"/>
              <a:t>																	</a:t>
            </a:r>
          </a:p>
          <a:p>
            <a:pPr marL="0" indent="0">
              <a:buNone/>
            </a:pPr>
            <a:r>
              <a:rPr lang="en-US" sz="1400" dirty="0" smtClean="0"/>
              <a:t>				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1799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488680" cy="639762"/>
          </a:xfrm>
        </p:spPr>
        <p:txBody>
          <a:bodyPr>
            <a:noAutofit/>
          </a:bodyPr>
          <a:lstStyle/>
          <a:p>
            <a:r>
              <a:rPr lang="en-US" sz="2400" dirty="0" smtClean="0"/>
              <a:t>Energy Education Center Overview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pPr marL="0" lvl="0" indent="0">
              <a:lnSpc>
                <a:spcPts val="2100"/>
              </a:lnSpc>
              <a:spcBef>
                <a:spcPts val="1800"/>
              </a:spcBef>
              <a:spcAft>
                <a:spcPts val="1800"/>
              </a:spcAft>
              <a:buNone/>
            </a:pPr>
            <a:r>
              <a:rPr lang="en-US" sz="1300" b="1" dirty="0"/>
              <a:t>Southern California Edison’s Energy Education </a:t>
            </a:r>
            <a:r>
              <a:rPr lang="en-US" sz="1300" b="1" dirty="0" smtClean="0"/>
              <a:t>Centers </a:t>
            </a:r>
            <a:r>
              <a:rPr lang="en-US" sz="13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(EECs) </a:t>
            </a:r>
            <a:r>
              <a:rPr lang="en-US" sz="1300" dirty="0"/>
              <a:t>in Irwindale </a:t>
            </a:r>
            <a:r>
              <a:rPr lang="en-US" sz="1300" dirty="0" smtClean="0"/>
              <a:t>and Tulare are resources </a:t>
            </a:r>
            <a:r>
              <a:rPr lang="en-US" sz="1300" dirty="0"/>
              <a:t>for integrated energy efficiency, demand response and distributed generation education and </a:t>
            </a:r>
            <a:r>
              <a:rPr lang="en-US" sz="1300" dirty="0" smtClean="0"/>
              <a:t>training, using </a:t>
            </a:r>
            <a:r>
              <a:rPr lang="en-US" sz="1300" dirty="0"/>
              <a:t>the latest in </a:t>
            </a:r>
            <a:r>
              <a:rPr lang="en-US" sz="1300" dirty="0" smtClean="0"/>
              <a:t>state-of-the-art </a:t>
            </a:r>
            <a:r>
              <a:rPr lang="en-US" sz="1300" dirty="0"/>
              <a:t>technologies to instruct and demonstrate to our customers how to make </a:t>
            </a:r>
            <a:r>
              <a:rPr lang="en-US" sz="1300" dirty="0" smtClean="0"/>
              <a:t>better </a:t>
            </a:r>
            <a:r>
              <a:rPr lang="en-US" sz="1300" dirty="0"/>
              <a:t>energy decisions for their homes and businesses. </a:t>
            </a:r>
            <a:r>
              <a:rPr lang="en-US" sz="1600" dirty="0" smtClean="0"/>
              <a:t>  </a:t>
            </a:r>
            <a:endParaRPr lang="en-US" sz="16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914400"/>
            <a:ext cx="838200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174943" y="6553200"/>
            <a:ext cx="156324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SCE Internal Distribution Only</a:t>
            </a:r>
            <a:endParaRPr lang="en-US" sz="9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43000" y="5047327"/>
            <a:ext cx="3282671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Century Gothic" pitchFamily="34" charset="0"/>
              </a:rPr>
              <a:t>Energy Education Center – Irwindale</a:t>
            </a:r>
          </a:p>
          <a:p>
            <a:pPr algn="ctr"/>
            <a:r>
              <a:rPr lang="en-US" sz="1200" dirty="0" smtClean="0">
                <a:latin typeface="Century Gothic" pitchFamily="34" charset="0"/>
              </a:rPr>
              <a:t>6090 North Irwindale Blvd.</a:t>
            </a:r>
          </a:p>
          <a:p>
            <a:pPr algn="ctr"/>
            <a:r>
              <a:rPr lang="en-US" sz="1200" dirty="0" smtClean="0">
                <a:latin typeface="Century Gothic" pitchFamily="34" charset="0"/>
              </a:rPr>
              <a:t>Irwindale, CA 91702</a:t>
            </a:r>
          </a:p>
          <a:p>
            <a:pPr algn="ctr">
              <a:spcBef>
                <a:spcPts val="600"/>
              </a:spcBef>
            </a:pPr>
            <a:r>
              <a:rPr lang="en-US" sz="1200" dirty="0" smtClean="0">
                <a:latin typeface="Century Gothic" pitchFamily="34" charset="0"/>
              </a:rPr>
              <a:t>800-336-2822 – General</a:t>
            </a:r>
          </a:p>
          <a:p>
            <a:pPr algn="ctr"/>
            <a:r>
              <a:rPr lang="en-US" sz="1200" dirty="0" smtClean="0">
                <a:latin typeface="Century Gothic" pitchFamily="34" charset="0"/>
              </a:rPr>
              <a:t>626-812-7508 - Fax</a:t>
            </a:r>
          </a:p>
          <a:p>
            <a:pPr algn="ctr"/>
            <a:endParaRPr lang="en-US" sz="1200" dirty="0">
              <a:latin typeface="Century Gothic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7240" y="2539003"/>
            <a:ext cx="3125180" cy="2337797"/>
          </a:xfrm>
          <a:prstGeom prst="rect">
            <a:avLst/>
          </a:prstGeom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398" y="2514600"/>
            <a:ext cx="3218688" cy="2391183"/>
          </a:xfrm>
          <a:prstGeom prst="rect">
            <a:avLst/>
          </a:prstGeom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" name="TextBox 10"/>
          <p:cNvSpPr txBox="1"/>
          <p:nvPr/>
        </p:nvSpPr>
        <p:spPr>
          <a:xfrm>
            <a:off x="4718329" y="5044726"/>
            <a:ext cx="3282671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Century Gothic" pitchFamily="34" charset="0"/>
              </a:rPr>
              <a:t>Energy Education Center – Tulare</a:t>
            </a:r>
          </a:p>
          <a:p>
            <a:pPr algn="ctr"/>
            <a:r>
              <a:rPr lang="en-US" sz="1200" dirty="0" smtClean="0">
                <a:latin typeface="Century Gothic" pitchFamily="34" charset="0"/>
              </a:rPr>
              <a:t>4175 South </a:t>
            </a:r>
            <a:r>
              <a:rPr lang="en-US" sz="1200" dirty="0" err="1" smtClean="0">
                <a:latin typeface="Century Gothic" pitchFamily="34" charset="0"/>
              </a:rPr>
              <a:t>Laspina</a:t>
            </a:r>
            <a:r>
              <a:rPr lang="en-US" sz="1200" dirty="0" smtClean="0">
                <a:latin typeface="Century Gothic" pitchFamily="34" charset="0"/>
              </a:rPr>
              <a:t> Street</a:t>
            </a:r>
          </a:p>
          <a:p>
            <a:pPr algn="ctr"/>
            <a:r>
              <a:rPr lang="en-US" sz="1200" dirty="0" smtClean="0">
                <a:latin typeface="Century Gothic" pitchFamily="34" charset="0"/>
              </a:rPr>
              <a:t>Tulare, CA 93274</a:t>
            </a:r>
          </a:p>
          <a:p>
            <a:pPr algn="ctr">
              <a:spcBef>
                <a:spcPts val="600"/>
              </a:spcBef>
            </a:pPr>
            <a:r>
              <a:rPr lang="en-US" sz="1200" dirty="0" smtClean="0">
                <a:latin typeface="Century Gothic" pitchFamily="34" charset="0"/>
              </a:rPr>
              <a:t>800-772-4822 – General</a:t>
            </a:r>
          </a:p>
          <a:p>
            <a:pPr algn="ctr"/>
            <a:r>
              <a:rPr lang="en-US" sz="1200" dirty="0" smtClean="0">
                <a:latin typeface="Century Gothic" pitchFamily="34" charset="0"/>
              </a:rPr>
              <a:t>559-625-7126 - Fax</a:t>
            </a:r>
          </a:p>
          <a:p>
            <a:pPr algn="ctr"/>
            <a:endParaRPr lang="en-US" sz="12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23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792162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EEC </a:t>
            </a:r>
            <a:r>
              <a:rPr lang="en-US" sz="2800" dirty="0" smtClean="0"/>
              <a:t>Educational Resources</a:t>
            </a:r>
            <a:endParaRPr lang="en-US" sz="2800" b="1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81000" y="914400"/>
            <a:ext cx="838200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858000" y="6553200"/>
            <a:ext cx="205857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SCE Internal Distribution Only</a:t>
            </a:r>
            <a:endParaRPr lang="en-US" sz="11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179515243"/>
              </p:ext>
            </p:extLst>
          </p:nvPr>
        </p:nvGraphicFramePr>
        <p:xfrm>
          <a:off x="381000" y="990600"/>
          <a:ext cx="8915400" cy="60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457" y="3581400"/>
            <a:ext cx="2142848" cy="25908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409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792162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EEC-Irwindale Unique Offerings</a:t>
            </a:r>
            <a:endParaRPr lang="en-US" sz="2800" b="1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81000" y="914400"/>
            <a:ext cx="838200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856823" y="6477000"/>
            <a:ext cx="205857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SCE Internal Distribution Only</a:t>
            </a:r>
            <a:endParaRPr lang="en-US" sz="11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47800" y="1219200"/>
            <a:ext cx="7391400" cy="5105400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828800" y="1447800"/>
            <a:ext cx="6705600" cy="46576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Century Gothic" pitchFamily="34" charset="0"/>
              </a:rPr>
              <a:t>The EEC-Irwindale also offers unique services to the public including the following:</a:t>
            </a:r>
          </a:p>
          <a:p>
            <a:endParaRPr lang="en-US" sz="1200" b="1" dirty="0">
              <a:latin typeface="Century Gothic" pitchFamily="34" charset="0"/>
            </a:endParaRPr>
          </a:p>
          <a:p>
            <a:r>
              <a:rPr lang="en-US" sz="1200" b="1" dirty="0" smtClean="0">
                <a:solidFill>
                  <a:srgbClr val="2B812B"/>
                </a:solidFill>
                <a:latin typeface="Century Gothic" pitchFamily="34" charset="0"/>
              </a:rPr>
              <a:t>THE LIGHTING ACADEMY</a:t>
            </a:r>
            <a:endParaRPr lang="en-US" sz="1000" dirty="0" smtClean="0">
              <a:latin typeface="Century Gothic" pitchFamily="34" charset="0"/>
            </a:endParaRPr>
          </a:p>
          <a:p>
            <a:pPr>
              <a:lnSpc>
                <a:spcPts val="1400"/>
              </a:lnSpc>
            </a:pPr>
            <a:r>
              <a:rPr lang="en-US" sz="1100" dirty="0" smtClean="0">
                <a:latin typeface="Century Gothic" pitchFamily="34" charset="0"/>
              </a:rPr>
              <a:t>Designed for anyone interested in becoming more knowledgeable in energy-efficient lighting design, the Lighting Academy provides guidance for the application of the latest lighting technologies and most energy efficient designs in the industry today.  </a:t>
            </a:r>
          </a:p>
          <a:p>
            <a:pPr>
              <a:lnSpc>
                <a:spcPts val="1400"/>
              </a:lnSpc>
            </a:pPr>
            <a:endParaRPr lang="en-US" sz="1100" dirty="0">
              <a:latin typeface="Century Gothic" pitchFamily="34" charset="0"/>
            </a:endParaRPr>
          </a:p>
          <a:p>
            <a:endParaRPr lang="en-US" sz="1200" b="1" dirty="0">
              <a:solidFill>
                <a:srgbClr val="2B812B"/>
              </a:solidFill>
              <a:latin typeface="Century Gothic" pitchFamily="34" charset="0"/>
            </a:endParaRPr>
          </a:p>
          <a:p>
            <a:r>
              <a:rPr lang="en-US" sz="1200" b="1" dirty="0" smtClean="0">
                <a:solidFill>
                  <a:srgbClr val="2B812B"/>
                </a:solidFill>
                <a:latin typeface="Century Gothic" pitchFamily="34" charset="0"/>
              </a:rPr>
              <a:t>FOODSERVICE TECHNOLOGY CENTER</a:t>
            </a:r>
            <a:endParaRPr lang="en-US" sz="1200" b="1" dirty="0">
              <a:solidFill>
                <a:srgbClr val="2B812B"/>
              </a:solidFill>
              <a:latin typeface="Century Gothic" pitchFamily="34" charset="0"/>
            </a:endParaRPr>
          </a:p>
          <a:p>
            <a:r>
              <a:rPr lang="en-US" sz="1100" dirty="0" smtClean="0">
                <a:latin typeface="Century Gothic" pitchFamily="34" charset="0"/>
              </a:rPr>
              <a:t>One of the unique areas available for meetings is the Foodservice Technology Center.  The Center showcases the latest energy-efficient commercial foodservice technologies, and hosts cooking demonstrations and classes on how to reduce the foodservice business operating costs.  </a:t>
            </a:r>
          </a:p>
          <a:p>
            <a:endParaRPr lang="en-US" sz="1100" dirty="0" smtClean="0">
              <a:latin typeface="Century Gothic" pitchFamily="34" charset="0"/>
            </a:endParaRPr>
          </a:p>
          <a:p>
            <a:endParaRPr lang="en-US" sz="1100" dirty="0">
              <a:latin typeface="Century Gothic" pitchFamily="34" charset="0"/>
            </a:endParaRPr>
          </a:p>
          <a:p>
            <a:r>
              <a:rPr lang="en-US" sz="1200" b="1" dirty="0" smtClean="0">
                <a:solidFill>
                  <a:srgbClr val="2B812B"/>
                </a:solidFill>
                <a:latin typeface="Century Gothic" pitchFamily="34" charset="0"/>
              </a:rPr>
              <a:t>SMART ENERGY EXPERIENCE™</a:t>
            </a:r>
            <a:endParaRPr lang="en-US" sz="1200" b="1" dirty="0">
              <a:solidFill>
                <a:srgbClr val="2B812B"/>
              </a:solidFill>
              <a:latin typeface="Century Gothic" pitchFamily="34" charset="0"/>
            </a:endParaRPr>
          </a:p>
          <a:p>
            <a:r>
              <a:rPr lang="en-US" sz="1100" dirty="0" smtClean="0">
                <a:latin typeface="Century Gothic" pitchFamily="34" charset="0"/>
              </a:rPr>
              <a:t>Experience the future of energy efficiency, smart grid technology and learn how SCE provides reliable power to our customers at the SMART ENERGY EXPERIENCE™.  Both docent and self-guided tours are available Monday through Friday.  To schedule a self-guided or docent-lead tour, email </a:t>
            </a:r>
            <a:r>
              <a:rPr lang="en-US" sz="11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itchFamily="34" charset="0"/>
              </a:rPr>
              <a:t>smarttours@sce.com</a:t>
            </a:r>
            <a:r>
              <a:rPr lang="en-US" sz="1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itchFamily="34" charset="0"/>
              </a:rPr>
              <a:t> </a:t>
            </a:r>
            <a:endParaRPr lang="en-US" sz="1100" b="1" dirty="0" smtClean="0">
              <a:solidFill>
                <a:schemeClr val="tx2">
                  <a:lumMod val="60000"/>
                  <a:lumOff val="40000"/>
                </a:schemeClr>
              </a:solidFill>
              <a:latin typeface="Century Gothic" pitchFamily="34" charset="0"/>
            </a:endParaRPr>
          </a:p>
          <a:p>
            <a:endParaRPr lang="en-US" sz="1100" b="1" dirty="0" smtClean="0">
              <a:solidFill>
                <a:schemeClr val="accent1"/>
              </a:solidFill>
              <a:latin typeface="Century Gothic" pitchFamily="34" charset="0"/>
            </a:endParaRPr>
          </a:p>
          <a:p>
            <a:endParaRPr lang="en-US" sz="1100" b="1" dirty="0">
              <a:solidFill>
                <a:schemeClr val="accent1"/>
              </a:solidFill>
              <a:latin typeface="Century Gothic" pitchFamily="34" charset="0"/>
            </a:endParaRPr>
          </a:p>
          <a:p>
            <a:r>
              <a:rPr lang="en-US" sz="1200" b="1" dirty="0">
                <a:solidFill>
                  <a:srgbClr val="2B812B"/>
                </a:solidFill>
                <a:latin typeface="Century Gothic" pitchFamily="34" charset="0"/>
              </a:rPr>
              <a:t>TOOL LENDING LIBRARY</a:t>
            </a:r>
          </a:p>
          <a:p>
            <a:r>
              <a:rPr lang="en-US" sz="1100" dirty="0">
                <a:latin typeface="Century Gothic" pitchFamily="34" charset="0"/>
              </a:rPr>
              <a:t>Whether you are a California business or residential customer of SCE, you can borrow tools for free. Information for borrowing a tool is available via the SCE website at </a:t>
            </a:r>
            <a:r>
              <a:rPr lang="en-US" sz="1100" b="1" dirty="0">
                <a:solidFill>
                  <a:schemeClr val="accent1"/>
                </a:solidFill>
                <a:latin typeface="Century Gothic" pitchFamily="34" charset="0"/>
              </a:rPr>
              <a:t>www.sce.com/workshops</a:t>
            </a:r>
            <a:r>
              <a:rPr lang="en-US" sz="1200" b="1" dirty="0">
                <a:solidFill>
                  <a:schemeClr val="accent1"/>
                </a:solidFill>
                <a:latin typeface="Century Gothic" pitchFamily="34" charset="0"/>
              </a:rPr>
              <a:t> </a:t>
            </a:r>
            <a:r>
              <a:rPr lang="en-US" sz="1100" dirty="0">
                <a:latin typeface="Century Gothic" pitchFamily="34" charset="0"/>
              </a:rPr>
              <a:t>and scroll to the bottom of the page.</a:t>
            </a:r>
            <a:endParaRPr lang="en-US" sz="1200" b="1" dirty="0">
              <a:solidFill>
                <a:srgbClr val="2B812B"/>
              </a:solidFill>
              <a:latin typeface="Century Gothic" pitchFamily="34" charset="0"/>
            </a:endParaRPr>
          </a:p>
          <a:p>
            <a:endParaRPr lang="en-US" sz="11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038" y="1447800"/>
            <a:ext cx="1334779" cy="1143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420" y="5096959"/>
            <a:ext cx="727309" cy="5962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45" y="5403531"/>
            <a:ext cx="727309" cy="5962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330" y="2819400"/>
            <a:ext cx="1450815" cy="87646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886200"/>
            <a:ext cx="1392817" cy="9652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65888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792162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EEC-Tulare Unique Offerings</a:t>
            </a:r>
            <a:endParaRPr lang="en-US" sz="2800" b="1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81000" y="914400"/>
            <a:ext cx="838200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856823" y="6477000"/>
            <a:ext cx="205857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SCE Internal Distribution Only</a:t>
            </a:r>
            <a:endParaRPr lang="en-US" sz="11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47800" y="1219200"/>
            <a:ext cx="7391400" cy="5105400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828800" y="1447800"/>
            <a:ext cx="6705600" cy="2421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Century Gothic" pitchFamily="34" charset="0"/>
              </a:rPr>
              <a:t>The EEC-Tulare also offers unique services to the public including the following:</a:t>
            </a:r>
          </a:p>
          <a:p>
            <a:endParaRPr lang="en-US" sz="1200" b="1" dirty="0">
              <a:latin typeface="Century Gothic" pitchFamily="34" charset="0"/>
            </a:endParaRPr>
          </a:p>
          <a:p>
            <a:r>
              <a:rPr lang="en-US" sz="1200" b="1" dirty="0" smtClean="0">
                <a:solidFill>
                  <a:srgbClr val="2B812B"/>
                </a:solidFill>
                <a:latin typeface="Century Gothic" pitchFamily="34" charset="0"/>
              </a:rPr>
              <a:t>THE LIGHTING ACADEMY</a:t>
            </a:r>
            <a:endParaRPr lang="en-US" sz="1000" dirty="0" smtClean="0">
              <a:latin typeface="Century Gothic" pitchFamily="34" charset="0"/>
            </a:endParaRPr>
          </a:p>
          <a:p>
            <a:pPr>
              <a:lnSpc>
                <a:spcPts val="1400"/>
              </a:lnSpc>
            </a:pPr>
            <a:r>
              <a:rPr lang="en-US" sz="1100" dirty="0" smtClean="0">
                <a:latin typeface="Century Gothic" pitchFamily="34" charset="0"/>
              </a:rPr>
              <a:t>Designed for anyone interested in becoming more knowledgeable in energy-efficient lighting design, the Lighting Academy provides guidance for the application of the latest lighting technologies and most energy-efficient designs in the industry today.  </a:t>
            </a:r>
          </a:p>
          <a:p>
            <a:pPr>
              <a:lnSpc>
                <a:spcPts val="1400"/>
              </a:lnSpc>
            </a:pPr>
            <a:endParaRPr lang="en-US" sz="1100" dirty="0" smtClean="0">
              <a:latin typeface="Century Gothic" pitchFamily="34" charset="0"/>
            </a:endParaRPr>
          </a:p>
          <a:p>
            <a:pPr>
              <a:lnSpc>
                <a:spcPts val="1400"/>
              </a:lnSpc>
            </a:pPr>
            <a:endParaRPr lang="en-US" sz="1100" dirty="0">
              <a:latin typeface="Century Gothic" pitchFamily="34" charset="0"/>
            </a:endParaRPr>
          </a:p>
          <a:p>
            <a:r>
              <a:rPr lang="en-US" sz="1200" b="1" dirty="0" smtClean="0">
                <a:solidFill>
                  <a:srgbClr val="2B812B"/>
                </a:solidFill>
                <a:latin typeface="Century Gothic" pitchFamily="34" charset="0"/>
              </a:rPr>
              <a:t>TOOL LENDING LIBRARY</a:t>
            </a:r>
          </a:p>
          <a:p>
            <a:r>
              <a:rPr lang="en-US" sz="1100" dirty="0" smtClean="0">
                <a:latin typeface="Century Gothic" pitchFamily="34" charset="0"/>
              </a:rPr>
              <a:t>Whether you are a California business or residential customer of SCE, you can borrow tools for free. Information for borrowing a tool is available via the SCE website at </a:t>
            </a:r>
            <a:r>
              <a:rPr lang="en-US" sz="1100" b="1" dirty="0" smtClean="0">
                <a:solidFill>
                  <a:schemeClr val="accent1"/>
                </a:solidFill>
                <a:latin typeface="Century Gothic" pitchFamily="34" charset="0"/>
              </a:rPr>
              <a:t>www.sce.com/workshops</a:t>
            </a:r>
            <a:r>
              <a:rPr lang="en-US" sz="1200" b="1" dirty="0" smtClean="0">
                <a:solidFill>
                  <a:schemeClr val="accent1"/>
                </a:solidFill>
                <a:latin typeface="Century Gothic" pitchFamily="34" charset="0"/>
              </a:rPr>
              <a:t> </a:t>
            </a:r>
            <a:r>
              <a:rPr lang="en-US" sz="1100" dirty="0" smtClean="0">
                <a:latin typeface="Century Gothic" pitchFamily="34" charset="0"/>
              </a:rPr>
              <a:t>and scroll to the bottom of the page.</a:t>
            </a:r>
            <a:endParaRPr lang="en-US" sz="1200" b="1" dirty="0" smtClean="0">
              <a:solidFill>
                <a:srgbClr val="2B812B"/>
              </a:solidFill>
              <a:latin typeface="Century Gothic" pitchFamily="34" charset="0"/>
            </a:endParaRPr>
          </a:p>
          <a:p>
            <a:endParaRPr lang="en-US" sz="1100" dirty="0" smtClean="0">
              <a:latin typeface="Century Gothic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489444"/>
            <a:ext cx="1334779" cy="1143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485" y="2915607"/>
            <a:ext cx="727309" cy="5962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148" y="3213738"/>
            <a:ext cx="727309" cy="5962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5548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381000" y="2130425"/>
            <a:ext cx="8382000" cy="1755775"/>
          </a:xfrm>
        </p:spPr>
        <p:txBody>
          <a:bodyPr/>
          <a:lstStyle/>
          <a:p>
            <a:r>
              <a:rPr lang="en-US" sz="2800" dirty="0" smtClean="0">
                <a:latin typeface="Century Gothic" pitchFamily="34" charset="0"/>
              </a:rPr>
              <a:t>Appendix</a:t>
            </a:r>
            <a:endParaRPr lang="en-US" sz="28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46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488680" cy="639762"/>
          </a:xfrm>
        </p:spPr>
        <p:txBody>
          <a:bodyPr>
            <a:noAutofit/>
          </a:bodyPr>
          <a:lstStyle/>
          <a:p>
            <a:r>
              <a:rPr lang="en-US" sz="2400" dirty="0" smtClean="0"/>
              <a:t>Course Curriculum</a:t>
            </a:r>
            <a:endParaRPr lang="en-US" sz="24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914400"/>
            <a:ext cx="838200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174943" y="6553200"/>
            <a:ext cx="156324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SCE Internal Distribution Only</a:t>
            </a:r>
            <a:endParaRPr lang="en-US" sz="9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1295400"/>
            <a:ext cx="4114800" cy="49785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b="1" dirty="0" smtClean="0"/>
              <a:t>Building Envelope, Construction &amp; Software</a:t>
            </a:r>
          </a:p>
          <a:p>
            <a:pPr marL="169863" indent="-169863">
              <a:spcBef>
                <a:spcPts val="800"/>
              </a:spcBef>
            </a:pPr>
            <a:r>
              <a:rPr lang="en-US" sz="900" dirty="0" smtClean="0"/>
              <a:t>2013 Residential Standards Essentials for Energy Consultants</a:t>
            </a:r>
          </a:p>
          <a:p>
            <a:pPr marL="169863" indent="-169863">
              <a:spcBef>
                <a:spcPts val="600"/>
              </a:spcBef>
            </a:pPr>
            <a:r>
              <a:rPr lang="en-US" sz="900" dirty="0" smtClean="0"/>
              <a:t>2013 Residential Title 24 Modeling Essentials</a:t>
            </a:r>
          </a:p>
          <a:p>
            <a:pPr marL="169863" indent="-169863">
              <a:spcBef>
                <a:spcPts val="600"/>
              </a:spcBef>
            </a:pPr>
            <a:r>
              <a:rPr lang="en-US" sz="900" dirty="0"/>
              <a:t>Advanced </a:t>
            </a:r>
            <a:r>
              <a:rPr lang="en-US" sz="900" dirty="0" err="1" smtClean="0"/>
              <a:t>EnergyPro</a:t>
            </a:r>
            <a:r>
              <a:rPr lang="en-US" sz="900" dirty="0" smtClean="0"/>
              <a:t> 6.1</a:t>
            </a:r>
            <a:endParaRPr lang="en-US" sz="900" dirty="0"/>
          </a:p>
          <a:p>
            <a:pPr marL="169863" indent="-169863">
              <a:spcBef>
                <a:spcPts val="600"/>
              </a:spcBef>
            </a:pPr>
            <a:r>
              <a:rPr lang="en-US" sz="900" dirty="0" err="1" smtClean="0"/>
              <a:t>EnergyPro</a:t>
            </a:r>
            <a:r>
              <a:rPr lang="en-US" sz="900" dirty="0" smtClean="0"/>
              <a:t> 6.1 Software for Beginners</a:t>
            </a:r>
          </a:p>
          <a:p>
            <a:pPr marL="169863" indent="-169863">
              <a:spcBef>
                <a:spcPts val="600"/>
              </a:spcBef>
            </a:pPr>
            <a:r>
              <a:rPr lang="en-US" sz="900" dirty="0" smtClean="0"/>
              <a:t>Nonresidential </a:t>
            </a:r>
            <a:r>
              <a:rPr lang="en-US" sz="900" dirty="0"/>
              <a:t>Title 24 Modeling Essentials</a:t>
            </a:r>
          </a:p>
          <a:p>
            <a:pPr marL="169863" indent="-169863">
              <a:spcBef>
                <a:spcPts val="600"/>
              </a:spcBef>
            </a:pPr>
            <a:r>
              <a:rPr lang="en-US" sz="900" dirty="0"/>
              <a:t>Residential Standards Essentials for  Energy Consultants</a:t>
            </a:r>
          </a:p>
          <a:p>
            <a:pPr marL="169863" indent="-169863">
              <a:spcBef>
                <a:spcPts val="600"/>
              </a:spcBef>
            </a:pPr>
            <a:r>
              <a:rPr lang="en-US" sz="900" dirty="0"/>
              <a:t>Residential Title 24 Modeling </a:t>
            </a:r>
            <a:r>
              <a:rPr lang="en-US" sz="900" dirty="0" smtClean="0"/>
              <a:t>Essentials</a:t>
            </a:r>
            <a:endParaRPr lang="en-US" sz="900" dirty="0"/>
          </a:p>
          <a:p>
            <a:pPr marL="169863" indent="-169863">
              <a:spcBef>
                <a:spcPts val="600"/>
              </a:spcBef>
            </a:pPr>
            <a:r>
              <a:rPr lang="en-US" sz="900" dirty="0"/>
              <a:t>Title 24: Where We’re Headed with the 2013 Standards</a:t>
            </a:r>
          </a:p>
          <a:p>
            <a:pPr marL="169863" indent="-169863">
              <a:spcBef>
                <a:spcPts val="600"/>
              </a:spcBef>
            </a:pPr>
            <a:r>
              <a:rPr lang="en-US" sz="900" dirty="0"/>
              <a:t>Title 24: Where We’re Headed with the 2013 Standards  </a:t>
            </a:r>
            <a:r>
              <a:rPr lang="en-US" sz="900" dirty="0" smtClean="0"/>
              <a:t>  (</a:t>
            </a:r>
            <a:r>
              <a:rPr lang="en-US" sz="900" dirty="0"/>
              <a:t>High </a:t>
            </a:r>
            <a:r>
              <a:rPr lang="en-US" sz="900" dirty="0" smtClean="0"/>
              <a:t>Level </a:t>
            </a:r>
            <a:r>
              <a:rPr lang="en-US" sz="900" dirty="0"/>
              <a:t>Government Leaders</a:t>
            </a:r>
            <a:r>
              <a:rPr lang="en-US" sz="900" dirty="0" smtClean="0"/>
              <a:t>)</a:t>
            </a:r>
          </a:p>
          <a:p>
            <a:pPr marL="169863" indent="-169863">
              <a:spcBef>
                <a:spcPts val="600"/>
              </a:spcBef>
            </a:pPr>
            <a:r>
              <a:rPr lang="en-US" sz="900" dirty="0" err="1" smtClean="0"/>
              <a:t>EnergyPlus</a:t>
            </a:r>
            <a:r>
              <a:rPr lang="en-US" sz="900" dirty="0" smtClean="0"/>
              <a:t> for Natural Ventilation Simulation Tool</a:t>
            </a:r>
          </a:p>
          <a:p>
            <a:pPr marL="169863" indent="-169863">
              <a:spcBef>
                <a:spcPts val="600"/>
              </a:spcBef>
            </a:pPr>
            <a:r>
              <a:rPr lang="en-US" sz="900" dirty="0" smtClean="0"/>
              <a:t>HERS Advanced Rater Training Program: Advanced </a:t>
            </a:r>
            <a:r>
              <a:rPr lang="en-US" sz="900" dirty="0" err="1" smtClean="0"/>
              <a:t>EnergyPro</a:t>
            </a:r>
            <a:endParaRPr lang="en-US" sz="900" dirty="0" smtClean="0"/>
          </a:p>
          <a:p>
            <a:pPr marL="169863" indent="-169863">
              <a:spcBef>
                <a:spcPts val="600"/>
              </a:spcBef>
            </a:pPr>
            <a:r>
              <a:rPr lang="en-US" sz="900" dirty="0" smtClean="0"/>
              <a:t>HERS Advanced Rater Training Program: Manual D</a:t>
            </a:r>
          </a:p>
          <a:p>
            <a:pPr marL="169863" indent="-169863">
              <a:spcBef>
                <a:spcPts val="600"/>
              </a:spcBef>
            </a:pPr>
            <a:r>
              <a:rPr lang="en-US" sz="900" dirty="0" smtClean="0"/>
              <a:t>HERS Advanced Rater Training Program: Manual J</a:t>
            </a:r>
          </a:p>
          <a:p>
            <a:pPr marL="169863" indent="-169863">
              <a:spcBef>
                <a:spcPts val="600"/>
              </a:spcBef>
            </a:pPr>
            <a:r>
              <a:rPr lang="en-US" sz="900" dirty="0" smtClean="0"/>
              <a:t>HERS Advanced Rater Training Program: Manual S</a:t>
            </a:r>
          </a:p>
          <a:p>
            <a:pPr marL="169863" indent="-169863">
              <a:spcBef>
                <a:spcPts val="600"/>
              </a:spcBef>
            </a:pPr>
            <a:r>
              <a:rPr lang="en-US" sz="900" dirty="0" smtClean="0"/>
              <a:t>HERS I Certification Class &amp; Exam</a:t>
            </a:r>
          </a:p>
          <a:p>
            <a:pPr marL="169863" indent="-169863">
              <a:spcBef>
                <a:spcPts val="600"/>
              </a:spcBef>
            </a:pPr>
            <a:r>
              <a:rPr lang="en-US" sz="900" dirty="0" smtClean="0"/>
              <a:t>HERS Raters Energy Code Enforcement – An Introduction for Building Code Enforcement Personnel</a:t>
            </a:r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457200" y="1373902"/>
            <a:ext cx="4114800" cy="4978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850" dirty="0"/>
          </a:p>
        </p:txBody>
      </p:sp>
      <p:sp>
        <p:nvSpPr>
          <p:cNvPr id="12" name="Content Placeholder 3"/>
          <p:cNvSpPr txBox="1">
            <a:spLocks/>
          </p:cNvSpPr>
          <p:nvPr/>
        </p:nvSpPr>
        <p:spPr>
          <a:xfrm>
            <a:off x="4953000" y="1295400"/>
            <a:ext cx="3810000" cy="4978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400" dirty="0" smtClean="0"/>
          </a:p>
          <a:p>
            <a:pPr marL="169863" indent="-169863">
              <a:spcBef>
                <a:spcPts val="800"/>
              </a:spcBef>
            </a:pPr>
            <a:r>
              <a:rPr lang="en-US" sz="900" dirty="0"/>
              <a:t>Best Practices for Measured Home </a:t>
            </a:r>
            <a:r>
              <a:rPr lang="en-US" sz="900" dirty="0" smtClean="0"/>
              <a:t>Performance</a:t>
            </a:r>
          </a:p>
          <a:p>
            <a:pPr marL="169863" indent="-169863">
              <a:spcBef>
                <a:spcPts val="800"/>
              </a:spcBef>
            </a:pPr>
            <a:r>
              <a:rPr lang="en-US" sz="900" dirty="0"/>
              <a:t>Building Energy Science I – Preparation for Building Sealing</a:t>
            </a:r>
          </a:p>
          <a:p>
            <a:pPr marL="169863" indent="-169863">
              <a:spcBef>
                <a:spcPts val="800"/>
              </a:spcBef>
            </a:pPr>
            <a:r>
              <a:rPr lang="en-US" sz="900" dirty="0"/>
              <a:t>Building Energy Science II – Residential Air Sealing</a:t>
            </a:r>
          </a:p>
          <a:p>
            <a:pPr marL="169863" indent="-169863">
              <a:spcBef>
                <a:spcPts val="800"/>
              </a:spcBef>
            </a:pPr>
            <a:r>
              <a:rPr lang="en-US" sz="900" dirty="0"/>
              <a:t>Building Energy Science III – California Ventilation </a:t>
            </a:r>
            <a:r>
              <a:rPr lang="en-US" sz="900" dirty="0" smtClean="0"/>
              <a:t>Options</a:t>
            </a:r>
            <a:endParaRPr lang="en-US" sz="900" dirty="0"/>
          </a:p>
          <a:p>
            <a:pPr marL="169863" indent="-169863">
              <a:spcBef>
                <a:spcPts val="600"/>
              </a:spcBef>
            </a:pPr>
            <a:r>
              <a:rPr lang="en-US" sz="900" dirty="0" err="1"/>
              <a:t>DesignShift</a:t>
            </a:r>
            <a:r>
              <a:rPr lang="en-US" sz="900" dirty="0"/>
              <a:t> </a:t>
            </a:r>
            <a:r>
              <a:rPr lang="en-US" sz="900" dirty="0" err="1"/>
              <a:t>Charrette</a:t>
            </a:r>
            <a:r>
              <a:rPr lang="en-US" sz="900" dirty="0"/>
              <a:t>: Integrated Design for Zero Net Energy</a:t>
            </a:r>
          </a:p>
          <a:p>
            <a:pPr marL="169863" indent="-169863">
              <a:spcBef>
                <a:spcPts val="600"/>
              </a:spcBef>
            </a:pPr>
            <a:r>
              <a:rPr lang="en-US" sz="900" dirty="0"/>
              <a:t>LEED® Green Associate: Taking the First Step in Green Building Using LEED</a:t>
            </a:r>
          </a:p>
          <a:p>
            <a:pPr marL="169863" indent="-169863">
              <a:spcBef>
                <a:spcPts val="600"/>
              </a:spcBef>
            </a:pPr>
            <a:r>
              <a:rPr lang="en-US" sz="900" dirty="0" smtClean="0"/>
              <a:t>Window </a:t>
            </a:r>
            <a:r>
              <a:rPr lang="en-US" sz="900" dirty="0"/>
              <a:t>Performance Essentials</a:t>
            </a:r>
          </a:p>
          <a:p>
            <a:pPr marL="169863" indent="-169863">
              <a:spcBef>
                <a:spcPts val="1800"/>
              </a:spcBef>
            </a:pPr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Zero Net Energy </a:t>
            </a:r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Homes</a:t>
            </a:r>
          </a:p>
          <a:p>
            <a:pPr marL="569913" lvl="1" indent="-169863">
              <a:spcBef>
                <a:spcPts val="600"/>
              </a:spcBef>
            </a:pPr>
            <a:r>
              <a:rPr lang="en-US" sz="900" dirty="0" smtClean="0"/>
              <a:t>Design Fundamentals</a:t>
            </a:r>
          </a:p>
          <a:p>
            <a:pPr marL="569913" lvl="1" indent="-169863">
              <a:spcBef>
                <a:spcPts val="600"/>
              </a:spcBef>
            </a:pPr>
            <a:r>
              <a:rPr lang="en-US" sz="900" dirty="0" smtClean="0"/>
              <a:t>Enclosures </a:t>
            </a:r>
            <a:r>
              <a:rPr lang="en-US" sz="900" dirty="0"/>
              <a:t>&amp; Assemblies</a:t>
            </a:r>
          </a:p>
          <a:p>
            <a:pPr marL="400050" lvl="1" indent="0">
              <a:spcBef>
                <a:spcPts val="600"/>
              </a:spcBef>
              <a:buNone/>
            </a:pPr>
            <a:r>
              <a:rPr lang="en-US" sz="900" dirty="0" smtClean="0"/>
              <a:t>–   Integrated </a:t>
            </a:r>
            <a:r>
              <a:rPr lang="en-US" sz="900" dirty="0"/>
              <a:t>Project </a:t>
            </a:r>
            <a:r>
              <a:rPr lang="en-US" sz="900" dirty="0" smtClean="0"/>
              <a:t>Delivery</a:t>
            </a:r>
          </a:p>
          <a:p>
            <a:pPr marL="400050" lvl="1" indent="0">
              <a:spcBef>
                <a:spcPts val="600"/>
              </a:spcBef>
              <a:buNone/>
            </a:pPr>
            <a:r>
              <a:rPr lang="en-US" sz="900" dirty="0" smtClean="0"/>
              <a:t>–   Mechanical Systems</a:t>
            </a:r>
          </a:p>
          <a:p>
            <a:pPr marL="400050" lvl="1" indent="0">
              <a:spcBef>
                <a:spcPts val="600"/>
              </a:spcBef>
              <a:buNone/>
            </a:pPr>
            <a:r>
              <a:rPr lang="en-US" sz="900" dirty="0" smtClean="0"/>
              <a:t>–   People </a:t>
            </a:r>
            <a:r>
              <a:rPr lang="en-US" sz="900" dirty="0"/>
              <a:t>and Plug </a:t>
            </a:r>
            <a:r>
              <a:rPr lang="en-US" sz="900" dirty="0" smtClean="0"/>
              <a:t>Loads</a:t>
            </a:r>
          </a:p>
          <a:p>
            <a:pPr marL="400050" lvl="1" indent="0">
              <a:spcBef>
                <a:spcPts val="600"/>
              </a:spcBef>
              <a:buNone/>
            </a:pPr>
            <a:r>
              <a:rPr lang="en-US" sz="900" dirty="0" smtClean="0"/>
              <a:t>–   Renewable Energy</a:t>
            </a:r>
          </a:p>
          <a:p>
            <a:pPr marL="169863" indent="-169863">
              <a:spcBef>
                <a:spcPts val="600"/>
              </a:spcBef>
            </a:pPr>
            <a:endParaRPr lang="en-US" sz="1000" dirty="0"/>
          </a:p>
          <a:p>
            <a:pPr marL="169863" indent="-169863">
              <a:spcBef>
                <a:spcPts val="600"/>
              </a:spcBef>
            </a:pPr>
            <a:r>
              <a:rPr lang="en-US" sz="900" dirty="0" smtClean="0"/>
              <a:t>Introduction to Thermal Imaging</a:t>
            </a:r>
            <a:endParaRPr lang="en-US" sz="900" dirty="0"/>
          </a:p>
          <a:p>
            <a:pPr marL="169863" indent="-169863">
              <a:spcBef>
                <a:spcPts val="600"/>
              </a:spcBef>
            </a:pPr>
            <a:endParaRPr 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28198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488680" cy="639762"/>
          </a:xfrm>
        </p:spPr>
        <p:txBody>
          <a:bodyPr>
            <a:noAutofit/>
          </a:bodyPr>
          <a:lstStyle/>
          <a:p>
            <a:r>
              <a:rPr lang="en-US" sz="2400" dirty="0" smtClean="0"/>
              <a:t>Course Curriculum</a:t>
            </a:r>
            <a:endParaRPr lang="en-US" sz="24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914400"/>
            <a:ext cx="838200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174943" y="6553200"/>
            <a:ext cx="156324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SCE Internal Distribution Only</a:t>
            </a:r>
            <a:endParaRPr lang="en-US" sz="9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1295400"/>
            <a:ext cx="41148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b="1" dirty="0" smtClean="0"/>
              <a:t>Commercial &amp; Industrial Technologies</a:t>
            </a:r>
          </a:p>
          <a:p>
            <a:pPr marL="169863" indent="-169863">
              <a:spcBef>
                <a:spcPts val="600"/>
              </a:spcBef>
            </a:pPr>
            <a:r>
              <a:rPr lang="en-US" sz="900" dirty="0" smtClean="0"/>
              <a:t>Benchmarking Energy Use in Commercial Buildings</a:t>
            </a:r>
          </a:p>
          <a:p>
            <a:pPr marL="169863" indent="-169863">
              <a:spcBef>
                <a:spcPts val="600"/>
              </a:spcBef>
            </a:pPr>
            <a:r>
              <a:rPr lang="en-US" sz="900" dirty="0" smtClean="0"/>
              <a:t>Compressed Air System Efficiency</a:t>
            </a:r>
          </a:p>
          <a:p>
            <a:pPr marL="169863" indent="-169863">
              <a:spcBef>
                <a:spcPts val="600"/>
              </a:spcBef>
            </a:pPr>
            <a:r>
              <a:rPr lang="en-US" sz="900" dirty="0" smtClean="0"/>
              <a:t>Industrial Refrigeration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1200" b="1" dirty="0" smtClean="0"/>
              <a:t>Demand Response</a:t>
            </a:r>
            <a:endParaRPr lang="en-US" sz="1200" b="1" dirty="0"/>
          </a:p>
          <a:p>
            <a:pPr marL="169863" indent="-169863">
              <a:spcBef>
                <a:spcPts val="600"/>
              </a:spcBef>
            </a:pPr>
            <a:r>
              <a:rPr lang="en-US" sz="900" dirty="0" smtClean="0"/>
              <a:t>Demand Response: Gain an Edge on Power Costs</a:t>
            </a:r>
          </a:p>
          <a:p>
            <a:pPr marL="169863" indent="-169863">
              <a:lnSpc>
                <a:spcPct val="110000"/>
              </a:lnSpc>
              <a:spcBef>
                <a:spcPts val="600"/>
              </a:spcBef>
            </a:pPr>
            <a:r>
              <a:rPr lang="en-US" sz="900" dirty="0" smtClean="0"/>
              <a:t>Incorporating Demand Response Technologies and Strategies into the New Construction – Architects</a:t>
            </a:r>
          </a:p>
          <a:p>
            <a:pPr marL="169863" indent="-169863">
              <a:lnSpc>
                <a:spcPct val="110000"/>
              </a:lnSpc>
              <a:spcBef>
                <a:spcPts val="600"/>
              </a:spcBef>
            </a:pPr>
            <a:r>
              <a:rPr lang="en-US" sz="900" dirty="0" smtClean="0"/>
              <a:t>Incorporating Demand Response Technologies and Strategies into the New Construction – Engineers and Consultants</a:t>
            </a:r>
          </a:p>
          <a:p>
            <a:pPr marL="169863" indent="-169863">
              <a:lnSpc>
                <a:spcPct val="120000"/>
              </a:lnSpc>
              <a:spcBef>
                <a:spcPts val="600"/>
              </a:spcBef>
            </a:pPr>
            <a:r>
              <a:rPr lang="en-US" sz="900" dirty="0" smtClean="0"/>
              <a:t>Introduction to Demand Response: Benefits, Methods and Programs – Architects</a:t>
            </a:r>
          </a:p>
          <a:p>
            <a:pPr marL="169863" indent="-169863">
              <a:lnSpc>
                <a:spcPct val="120000"/>
              </a:lnSpc>
              <a:spcBef>
                <a:spcPts val="600"/>
              </a:spcBef>
            </a:pPr>
            <a:r>
              <a:rPr lang="en-US" sz="900" dirty="0" smtClean="0"/>
              <a:t>Introduction to Demand Response: Benefits, Methods and Programs – Consultants and Engineers.</a:t>
            </a:r>
          </a:p>
          <a:p>
            <a:pPr marL="169863" indent="-169863">
              <a:spcBef>
                <a:spcPts val="600"/>
              </a:spcBef>
            </a:pPr>
            <a:endParaRPr lang="en-US" sz="900" dirty="0"/>
          </a:p>
          <a:p>
            <a:pPr marL="169863" indent="-169863">
              <a:spcBef>
                <a:spcPts val="600"/>
              </a:spcBef>
            </a:pPr>
            <a:endParaRPr lang="en-US" sz="900" dirty="0"/>
          </a:p>
          <a:p>
            <a:pPr marL="169863" indent="-169863">
              <a:spcBef>
                <a:spcPts val="600"/>
              </a:spcBef>
            </a:pPr>
            <a:endParaRPr lang="en-US" sz="1000" dirty="0"/>
          </a:p>
          <a:p>
            <a:pPr marL="0" indent="0">
              <a:buNone/>
            </a:pPr>
            <a:endParaRPr lang="en-US" sz="1400" b="1" dirty="0" smtClean="0"/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457200" y="1373902"/>
            <a:ext cx="4114800" cy="4978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850" dirty="0"/>
          </a:p>
        </p:txBody>
      </p:sp>
      <p:sp>
        <p:nvSpPr>
          <p:cNvPr id="12" name="Content Placeholder 3"/>
          <p:cNvSpPr txBox="1">
            <a:spLocks/>
          </p:cNvSpPr>
          <p:nvPr/>
        </p:nvSpPr>
        <p:spPr>
          <a:xfrm>
            <a:off x="4953000" y="1295400"/>
            <a:ext cx="3810000" cy="4978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 baseline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en-US" sz="1200" b="1" dirty="0"/>
              <a:t>Electricity Fundamentals</a:t>
            </a:r>
          </a:p>
          <a:p>
            <a:pPr marL="169863" indent="-169863">
              <a:spcBef>
                <a:spcPts val="600"/>
              </a:spcBef>
            </a:pPr>
            <a:r>
              <a:rPr lang="en-US" sz="900" dirty="0"/>
              <a:t>Advanced Power Quality</a:t>
            </a:r>
          </a:p>
          <a:p>
            <a:pPr marL="169863" indent="-169863">
              <a:spcBef>
                <a:spcPts val="600"/>
              </a:spcBef>
            </a:pPr>
            <a:r>
              <a:rPr lang="en-US" sz="900" dirty="0"/>
              <a:t>Electric and Magnetic Field (EMF) Workshop</a:t>
            </a:r>
          </a:p>
          <a:p>
            <a:pPr marL="169863" indent="-169863">
              <a:spcBef>
                <a:spcPts val="600"/>
              </a:spcBef>
            </a:pPr>
            <a:r>
              <a:rPr lang="en-US" sz="900" dirty="0"/>
              <a:t>Electrical Safety</a:t>
            </a:r>
          </a:p>
          <a:p>
            <a:pPr marL="169863" indent="-169863">
              <a:spcBef>
                <a:spcPts val="600"/>
              </a:spcBef>
            </a:pPr>
            <a:r>
              <a:rPr lang="en-US" sz="900" dirty="0"/>
              <a:t>Electrical Systems Analysis</a:t>
            </a:r>
          </a:p>
          <a:p>
            <a:pPr marL="169863" indent="-169863">
              <a:spcBef>
                <a:spcPts val="600"/>
              </a:spcBef>
            </a:pPr>
            <a:r>
              <a:rPr lang="en-US" sz="900" dirty="0" smtClean="0"/>
              <a:t>Fundamentals </a:t>
            </a:r>
            <a:r>
              <a:rPr lang="en-US" sz="900" dirty="0"/>
              <a:t>of Electricity and Energy Efficiency</a:t>
            </a:r>
          </a:p>
          <a:p>
            <a:pPr marL="169863" indent="-169863">
              <a:spcBef>
                <a:spcPts val="600"/>
              </a:spcBef>
            </a:pPr>
            <a:r>
              <a:rPr lang="en-US" sz="900" dirty="0" smtClean="0"/>
              <a:t>Power </a:t>
            </a:r>
            <a:r>
              <a:rPr lang="en-US" sz="900" dirty="0"/>
              <a:t>Quality 101</a:t>
            </a:r>
          </a:p>
          <a:p>
            <a:pPr marL="0" indent="0">
              <a:buNone/>
            </a:pPr>
            <a:endParaRPr lang="en-US" sz="900" b="1" dirty="0" smtClean="0"/>
          </a:p>
          <a:p>
            <a:pPr marL="0" indent="0">
              <a:buNone/>
            </a:pPr>
            <a:r>
              <a:rPr lang="en-US" sz="1200" b="1" dirty="0" smtClean="0"/>
              <a:t>Energy Management Controls</a:t>
            </a:r>
          </a:p>
          <a:p>
            <a:pPr marL="169863" indent="-169863">
              <a:spcBef>
                <a:spcPts val="600"/>
              </a:spcBef>
            </a:pPr>
            <a:r>
              <a:rPr lang="en-US" sz="900" dirty="0" smtClean="0"/>
              <a:t>Energy Management Systems (EMS)</a:t>
            </a:r>
          </a:p>
          <a:p>
            <a:pPr marL="169863" indent="-169863">
              <a:spcBef>
                <a:spcPts val="1200"/>
              </a:spcBef>
            </a:pPr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Programmable Logic Controllers (PLC) Industrial Electricity and Automated Controls</a:t>
            </a:r>
          </a:p>
          <a:p>
            <a:pPr marL="571500" lvl="1" indent="-171450">
              <a:spcBef>
                <a:spcPts val="800"/>
              </a:spcBef>
              <a:buFontTx/>
              <a:buChar char="-"/>
            </a:pPr>
            <a:r>
              <a:rPr lang="en-US" sz="900" dirty="0"/>
              <a:t>Introduction to Programmable Logic Controllers  (PLC):  Energy Efficiency </a:t>
            </a:r>
            <a:r>
              <a:rPr lang="en-US" sz="900" dirty="0" smtClean="0"/>
              <a:t>Applications</a:t>
            </a:r>
          </a:p>
          <a:p>
            <a:pPr marL="571500" lvl="1" indent="-171450">
              <a:spcBef>
                <a:spcPts val="800"/>
              </a:spcBef>
              <a:buFontTx/>
              <a:buChar char="-"/>
            </a:pPr>
            <a:r>
              <a:rPr lang="en-US" sz="900" dirty="0" smtClean="0"/>
              <a:t>Level 1</a:t>
            </a:r>
          </a:p>
          <a:p>
            <a:pPr marL="571500" lvl="1" indent="-171450">
              <a:spcBef>
                <a:spcPts val="800"/>
              </a:spcBef>
              <a:buFontTx/>
              <a:buChar char="-"/>
            </a:pPr>
            <a:r>
              <a:rPr lang="en-US" sz="900" dirty="0" smtClean="0"/>
              <a:t>Level 2</a:t>
            </a:r>
          </a:p>
          <a:p>
            <a:pPr marL="571500" lvl="1" indent="-171450">
              <a:spcBef>
                <a:spcPts val="800"/>
              </a:spcBef>
              <a:buFontTx/>
              <a:buChar char="-"/>
            </a:pPr>
            <a:r>
              <a:rPr lang="en-US" sz="900" dirty="0" smtClean="0"/>
              <a:t>Level 3</a:t>
            </a:r>
          </a:p>
          <a:p>
            <a:pPr marL="571500" lvl="1" indent="-171450">
              <a:spcBef>
                <a:spcPts val="800"/>
              </a:spcBef>
              <a:buFontTx/>
              <a:buChar char="-"/>
            </a:pPr>
            <a:r>
              <a:rPr lang="en-US" sz="900" dirty="0" smtClean="0"/>
              <a:t>Level 4</a:t>
            </a:r>
          </a:p>
        </p:txBody>
      </p:sp>
    </p:spTree>
    <p:extLst>
      <p:ext uri="{BB962C8B-B14F-4D97-AF65-F5344CB8AC3E}">
        <p14:creationId xmlns:p14="http://schemas.microsoft.com/office/powerpoint/2010/main" val="33763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14002</TotalTime>
  <Words>2152</Words>
  <Application>Microsoft Office PowerPoint</Application>
  <PresentationFormat>On-screen Show (4:3)</PresentationFormat>
  <Paragraphs>354</Paragraphs>
  <Slides>15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SCE’s Energy Education Centers</vt:lpstr>
      <vt:lpstr>Table of Contents</vt:lpstr>
      <vt:lpstr>Energy Education Center Overview</vt:lpstr>
      <vt:lpstr>EEC Educational Resources</vt:lpstr>
      <vt:lpstr>EEC-Irwindale Unique Offerings</vt:lpstr>
      <vt:lpstr>EEC-Tulare Unique Offerings</vt:lpstr>
      <vt:lpstr>Appendix</vt:lpstr>
      <vt:lpstr>Course Curriculum</vt:lpstr>
      <vt:lpstr>Course Curriculum</vt:lpstr>
      <vt:lpstr>Course Curriculum</vt:lpstr>
      <vt:lpstr>Course Curriculum</vt:lpstr>
      <vt:lpstr>Course Curriculum</vt:lpstr>
      <vt:lpstr>Course Curriculum</vt:lpstr>
      <vt:lpstr>Course Curriculum</vt:lpstr>
      <vt:lpstr>Course Curriculum</vt:lpstr>
    </vt:vector>
  </TitlesOfParts>
  <Company>Southern California Edison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Alliances Management 2011 Annual Review</dc:title>
  <dc:creator>Shin, Sandy</dc:creator>
  <cp:lastModifiedBy>D160422</cp:lastModifiedBy>
  <cp:revision>623</cp:revision>
  <cp:lastPrinted>2014-03-20T18:10:28Z</cp:lastPrinted>
  <dcterms:created xsi:type="dcterms:W3CDTF">2011-12-07T16:45:47Z</dcterms:created>
  <dcterms:modified xsi:type="dcterms:W3CDTF">2014-03-21T19:47:58Z</dcterms:modified>
</cp:coreProperties>
</file>